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</p:sldMasterIdLst>
  <p:notesMasterIdLst>
    <p:notesMasterId r:id="rId16"/>
  </p:notesMasterIdLst>
  <p:sldIdLst>
    <p:sldId id="273" r:id="rId5"/>
    <p:sldId id="268" r:id="rId6"/>
    <p:sldId id="313" r:id="rId7"/>
    <p:sldId id="311" r:id="rId8"/>
    <p:sldId id="309" r:id="rId9"/>
    <p:sldId id="304" r:id="rId10"/>
    <p:sldId id="307" r:id="rId11"/>
    <p:sldId id="302" r:id="rId12"/>
    <p:sldId id="301" r:id="rId13"/>
    <p:sldId id="308" r:id="rId14"/>
    <p:sldId id="31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ed Hat Display Black" panose="020B0604020202020204" charset="0"/>
      <p:bold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Work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35B307-45C1-1CC9-379D-F5DEB91C8694}" name="Eevamaija Iso-Heiniemi" initials="EI" userId="S::eevamaija.iso-heiniemi_metropolia.fi#ext#@helsinkifi.onmicrosoft.com::9ea49dbe-45a6-4357-84d1-e4711be901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48B82-1FB7-4203-800B-79FC5E50FB29}" type="datetimeFigureOut">
              <a:t>29.6.2023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E1E2-AA83-4F64-9295-F316E2F6033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67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A3B0388-F583-447F-AB5B-A627848078EF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9FF9FD0-65F5-483F-B47B-62EAE0D57339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24177FC-0EB9-449E-870D-89523A89D7E8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D5CBA6D2-BFE1-4ECC-BE7B-707B2A4F8CE3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0F11FD9-BA74-4B5D-8B19-F9921B795208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92AEA12-EAE8-4325-8ECB-0B4A446E452C}" type="datetime1">
              <a:rPr lang="fi-FI" smtClean="0"/>
              <a:t>29.6.2023</a:t>
            </a:fld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56E3583-39B2-4385-8661-4FEDF19B21F7}" type="datetime1">
              <a:rPr lang="fi-FI" smtClean="0"/>
              <a:t>29.6.2023</a:t>
            </a:fld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D44CD6D9-975C-45B1-97B8-C16D192800BA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BC7D6CA-44C7-4FE6-B797-8D6B36162A07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2312679-5942-4DDF-A349-13299E1B2BF1}" type="datetime1">
              <a:rPr lang="fi-FI" smtClean="0"/>
              <a:t>29.6.2023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F251-F110-4F0C-ABCF-E9407B856C06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A496-A5E6-4051-B509-7BA66E7260AD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CEFC0D9-2273-45E4-BF21-D95168614730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85BF3-7E86-4587-8E7D-6091B1653875}"/>
              </a:ext>
            </a:extLst>
          </p:cNvPr>
          <p:cNvSpPr/>
          <p:nvPr userDrawn="1"/>
        </p:nvSpPr>
        <p:spPr>
          <a:xfrm>
            <a:off x="7415978" y="0"/>
            <a:ext cx="47760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6539891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2169021"/>
            <a:ext cx="653989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0" y="549049"/>
            <a:ext cx="3839935" cy="5339910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E8E0567-3274-4066-84D5-7CEAD1EAA9C7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9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6063248-91E6-4C38-A164-A0327A9C27B2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49FA255-0241-4E7D-AAAA-AF3D5A8930B5}" type="datetime1">
              <a:rPr lang="fi-FI" smtClean="0"/>
              <a:t>29.6.2023</a:t>
            </a:fld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63" r:id="rId5"/>
    <p:sldLayoutId id="2147483675" r:id="rId6"/>
    <p:sldLayoutId id="2147483664" r:id="rId7"/>
    <p:sldLayoutId id="2147483687" r:id="rId8"/>
    <p:sldLayoutId id="2147483683" r:id="rId9"/>
    <p:sldLayoutId id="2147483665" r:id="rId10"/>
    <p:sldLayoutId id="2147483682" r:id="rId11"/>
    <p:sldLayoutId id="2147483679" r:id="rId12"/>
    <p:sldLayoutId id="2147483680" r:id="rId13"/>
    <p:sldLayoutId id="2147483681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60DCAD-CDA1-4630-A9C4-595E00862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543" y="2450586"/>
            <a:ext cx="9144000" cy="460797"/>
          </a:xfrm>
        </p:spPr>
        <p:txBody>
          <a:bodyPr/>
          <a:lstStyle/>
          <a:p>
            <a:r>
              <a:rPr lang="fi-FI" dirty="0"/>
              <a:t>Tekstitaidot: Kielenhuolto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F1F131-A137-460D-A850-8C03B093D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72" y="3010000"/>
            <a:ext cx="9144000" cy="1017118"/>
          </a:xfrm>
        </p:spPr>
        <p:txBody>
          <a:bodyPr/>
          <a:lstStyle/>
          <a:p>
            <a:r>
              <a:rPr lang="fi" b="1" dirty="0">
                <a:ea typeface="+mj-lt"/>
                <a:cs typeface="+mj-lt"/>
              </a:rPr>
              <a:t>Oikeinkirjoitus: yhdyssanat</a:t>
            </a:r>
            <a:endParaRPr lang="fi-FI" dirty="0">
              <a:ea typeface="+mj-lt"/>
              <a:cs typeface="+mj-lt"/>
            </a:endParaRPr>
          </a:p>
        </p:txBody>
      </p:sp>
      <p:sp>
        <p:nvSpPr>
          <p:cNvPr id="4" name="Suorakulmio" title="Yhteistyökorkeakoulu ruutu.">
            <a:extLst>
              <a:ext uri="{FF2B5EF4-FFF2-40B4-BE49-F238E27FC236}">
                <a16:creationId xmlns:a16="http://schemas.microsoft.com/office/drawing/2014/main" id="{8EE43A97-1D17-4223-AEE0-C3A044E18ACD}"/>
              </a:ext>
            </a:extLst>
          </p:cNvPr>
          <p:cNvSpPr/>
          <p:nvPr/>
        </p:nvSpPr>
        <p:spPr>
          <a:xfrm>
            <a:off x="0" y="5648963"/>
            <a:ext cx="12192000" cy="1209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/>
          </a:p>
        </p:txBody>
      </p:sp>
      <p:pic>
        <p:nvPicPr>
          <p:cNvPr id="5" name="Logo, Aalto-yliopisto" descr="Aalto-yliopiston logo.">
            <a:extLst>
              <a:ext uri="{FF2B5EF4-FFF2-40B4-BE49-F238E27FC236}">
                <a16:creationId xmlns:a16="http://schemas.microsoft.com/office/drawing/2014/main" id="{9C05ABDB-237E-4675-8B35-5E1F79778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39" y="5747580"/>
            <a:ext cx="1047546" cy="1011793"/>
          </a:xfrm>
          <a:prstGeom prst="rect">
            <a:avLst/>
          </a:prstGeom>
        </p:spPr>
      </p:pic>
      <p:pic>
        <p:nvPicPr>
          <p:cNvPr id="6" name="Logo, Haaga-Helia" descr="Haaga-Helia ammattikorkeakoulun logo.">
            <a:extLst>
              <a:ext uri="{FF2B5EF4-FFF2-40B4-BE49-F238E27FC236}">
                <a16:creationId xmlns:a16="http://schemas.microsoft.com/office/drawing/2014/main" id="{4432D23C-9E59-451B-A96F-DBFEB227F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3" y="5861101"/>
            <a:ext cx="1178791" cy="784753"/>
          </a:xfrm>
          <a:prstGeom prst="rect">
            <a:avLst/>
          </a:prstGeom>
        </p:spPr>
      </p:pic>
      <p:pic>
        <p:nvPicPr>
          <p:cNvPr id="7" name="Logo, Helsingin yliopisto" descr="Helsingin yliopiston logo.">
            <a:extLst>
              <a:ext uri="{FF2B5EF4-FFF2-40B4-BE49-F238E27FC236}">
                <a16:creationId xmlns:a16="http://schemas.microsoft.com/office/drawing/2014/main" id="{02C96C94-490C-4928-93AC-1473BF644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80" y="5861104"/>
            <a:ext cx="741095" cy="784753"/>
          </a:xfrm>
          <a:prstGeom prst="rect">
            <a:avLst/>
          </a:prstGeom>
        </p:spPr>
      </p:pic>
      <p:pic>
        <p:nvPicPr>
          <p:cNvPr id="8" name="Logo, Laurea" descr="Laurea ammattikorkeakoulun logo.">
            <a:extLst>
              <a:ext uri="{FF2B5EF4-FFF2-40B4-BE49-F238E27FC236}">
                <a16:creationId xmlns:a16="http://schemas.microsoft.com/office/drawing/2014/main" id="{8384BBD7-B07C-468A-851A-47465ADD1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58" y="6010854"/>
            <a:ext cx="1546442" cy="485251"/>
          </a:xfrm>
          <a:prstGeom prst="rect">
            <a:avLst/>
          </a:prstGeom>
        </p:spPr>
      </p:pic>
      <p:pic>
        <p:nvPicPr>
          <p:cNvPr id="9" name="Logo, Metropolia" descr="Metropolia ammattikorkeakoulun logo.">
            <a:extLst>
              <a:ext uri="{FF2B5EF4-FFF2-40B4-BE49-F238E27FC236}">
                <a16:creationId xmlns:a16="http://schemas.microsoft.com/office/drawing/2014/main" id="{3B592FAA-7C01-4529-9F5E-DE8D9E1E91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81" y="6123904"/>
            <a:ext cx="1139980" cy="2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  <a:latin typeface="Red Hat Display Black"/>
              </a:rPr>
              <a:t>Mikä on sanaliitto?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715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sz="2000" b="1" dirty="0">
                <a:ea typeface="+mn-lt"/>
                <a:cs typeface="+mn-lt"/>
              </a:rPr>
              <a:t>Sanat voivat muodostaa kokonaisuuden, vaikka niitä ei kirjoiteta yhteen. Muista kirjoittaa nämä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sanaliitot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ea typeface="+mn-lt"/>
                <a:cs typeface="+mn-lt"/>
              </a:rPr>
              <a:t>aina erikseen! </a:t>
            </a:r>
            <a:endParaRPr lang="fi-FI" b="1" dirty="0"/>
          </a:p>
          <a:p>
            <a:pPr marL="57150" indent="0">
              <a:lnSpc>
                <a:spcPct val="114999"/>
              </a:lnSpc>
              <a:spcAft>
                <a:spcPts val="1000"/>
              </a:spcAft>
              <a:buNone/>
            </a:pPr>
            <a:endParaRPr lang="fi" sz="2000" b="1" dirty="0"/>
          </a:p>
        </p:txBody>
      </p:sp>
      <p:sp>
        <p:nvSpPr>
          <p:cNvPr id="3" name="Sisällön paikkamerkki 2" descr="Esimerkkejä sanaliitoista, jotka kirjoitetaan aina erikseen.">
            <a:extLst>
              <a:ext uri="{FF2B5EF4-FFF2-40B4-BE49-F238E27FC236}">
                <a16:creationId xmlns:a16="http://schemas.microsoft.com/office/drawing/2014/main" id="{5B9A66C9-409B-D3AA-35DA-BBE9301B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6462" y="549048"/>
            <a:ext cx="3051660" cy="53399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fi" sz="2000" dirty="0">
                <a:latin typeface="Work Sans"/>
                <a:cs typeface="Arial"/>
              </a:rPr>
              <a:t>niin kuin</a:t>
            </a:r>
            <a:br>
              <a:rPr lang="fi" sz="2000" dirty="0">
                <a:latin typeface="Work Sans"/>
                <a:cs typeface="Arial"/>
              </a:rPr>
            </a:br>
            <a:r>
              <a:rPr lang="fi" sz="2000" dirty="0">
                <a:latin typeface="Work Sans"/>
                <a:cs typeface="Arial"/>
              </a:rPr>
              <a:t>ikään kuin</a:t>
            </a:r>
            <a:br>
              <a:rPr lang="fi" sz="2000" dirty="0">
                <a:latin typeface="Work Sans"/>
                <a:cs typeface="Arial"/>
              </a:rPr>
            </a:br>
            <a:r>
              <a:rPr lang="fi" sz="2000" dirty="0">
                <a:latin typeface="Work Sans"/>
                <a:cs typeface="Arial"/>
              </a:rPr>
              <a:t>ennen kuin</a:t>
            </a:r>
            <a:endParaRPr lang="fi-FI" sz="2000" dirty="0">
              <a:latin typeface="Work Sans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" sz="2000" dirty="0">
              <a:latin typeface="Work Sans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" sz="2000" dirty="0">
                <a:latin typeface="Work Sans"/>
                <a:cs typeface="Arial"/>
              </a:rPr>
              <a:t>sen sijaan</a:t>
            </a:r>
            <a:endParaRPr lang="fi-FI" sz="2000" dirty="0">
              <a:latin typeface="Work Sans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" sz="2000" dirty="0">
                <a:latin typeface="Work Sans"/>
                <a:cs typeface="Arial"/>
              </a:rPr>
              <a:t>sitä paitsi</a:t>
            </a:r>
            <a:endParaRPr lang="fi-FI" sz="2000" dirty="0">
              <a:latin typeface="Work Sans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000" dirty="0">
                <a:latin typeface="Work Sans"/>
                <a:cs typeface="Arial"/>
              </a:rPr>
            </a:br>
            <a:r>
              <a:rPr lang="fi" sz="2000" dirty="0">
                <a:latin typeface="Work Sans"/>
                <a:cs typeface="Arial"/>
              </a:rPr>
              <a:t>itse asiassa</a:t>
            </a:r>
            <a:endParaRPr lang="en-US" sz="2000" dirty="0">
              <a:latin typeface="Work Sans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" sz="2000" dirty="0">
                <a:latin typeface="Work Sans"/>
                <a:cs typeface="Arial"/>
              </a:rPr>
              <a:t>eri lailla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fi" sz="2000" dirty="0">
              <a:latin typeface="Work Sans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fi" sz="2000" dirty="0">
                <a:latin typeface="Work Sans"/>
                <a:cs typeface="Segoe UI"/>
              </a:rPr>
              <a:t>alun perin</a:t>
            </a:r>
            <a:br>
              <a:rPr lang="fi" sz="2000" dirty="0">
                <a:latin typeface="Work Sans"/>
                <a:cs typeface="Segoe UI"/>
              </a:rPr>
            </a:br>
            <a:r>
              <a:rPr lang="fi" sz="2000" dirty="0">
                <a:latin typeface="Work Sans"/>
                <a:cs typeface="Segoe UI"/>
              </a:rPr>
              <a:t>koko ajan</a:t>
            </a:r>
            <a:endParaRPr lang="fi-FI" sz="2000" dirty="0">
              <a:latin typeface="Work Sans"/>
              <a:cs typeface="Segoe U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fi" sz="2000" dirty="0">
              <a:latin typeface="Work Sans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fi-FI" sz="2000" dirty="0">
                <a:latin typeface="Work Sans"/>
                <a:cs typeface="Segoe UI"/>
              </a:rPr>
              <a:t>käsi kädessä</a:t>
            </a:r>
            <a:br>
              <a:rPr lang="fi-FI" sz="2000" dirty="0">
                <a:latin typeface="Work Sans"/>
                <a:cs typeface="Segoe UI"/>
              </a:rPr>
            </a:br>
            <a:r>
              <a:rPr lang="fi-FI" sz="2000" dirty="0">
                <a:latin typeface="Work Sans"/>
                <a:cs typeface="Segoe UI"/>
              </a:rPr>
              <a:t>paikan päällä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fi-FI" sz="2000" dirty="0">
              <a:latin typeface="Work Sans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fi-FI" sz="2000" dirty="0">
                <a:latin typeface="Work Sans"/>
                <a:cs typeface="Segoe UI"/>
              </a:rPr>
              <a:t>totta kai</a:t>
            </a:r>
            <a:br>
              <a:rPr lang="fi-FI" sz="2000" dirty="0">
                <a:latin typeface="Work Sans"/>
                <a:cs typeface="Segoe UI"/>
              </a:rPr>
            </a:br>
            <a:r>
              <a:rPr lang="fi-FI" sz="2000" dirty="0">
                <a:latin typeface="Work Sans"/>
                <a:cs typeface="Segoe UI"/>
              </a:rPr>
              <a:t>muun muassa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US" sz="2000" dirty="0">
              <a:latin typeface="Work Sans"/>
              <a:cs typeface="Arial"/>
            </a:endParaRPr>
          </a:p>
          <a:p>
            <a:pPr>
              <a:lnSpc>
                <a:spcPct val="100000"/>
              </a:lnSpc>
            </a:pPr>
            <a:endParaRPr lang="fi-FI" sz="2000" dirty="0">
              <a:latin typeface="Work Sans"/>
              <a:cs typeface="Arial"/>
            </a:endParaRPr>
          </a:p>
          <a:p>
            <a:endParaRPr lang="fi-FI" sz="2000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25867-0126-4FF8-8754-7A96E5842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887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60000A-30E7-1A08-B529-D61EF6B6A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55" y="1811329"/>
            <a:ext cx="2743200" cy="9597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3F4E3F-7C1B-D09F-DD93-2D7C9035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3315"/>
            <a:ext cx="9144000" cy="21055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©2023 Paula Hongisto</a:t>
            </a:r>
            <a:endParaRPr lang="en-US" dirty="0" err="1">
              <a:latin typeface="Work Sans"/>
              <a:cs typeface="Segoe UI"/>
            </a:endParaRPr>
          </a:p>
          <a:p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Tekstitaidot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: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Kielenhuolto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.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Oikeinkirjoitus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: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yhdyssanat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–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materiaali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,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kesäkuu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2023,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jonka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 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tekijä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on Paula Hongisto (HY), on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lisensoitu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</a:t>
            </a:r>
            <a:r>
              <a:rPr lang="en-US" u="sng" dirty="0">
                <a:hlinkClick r:id="rId3"/>
              </a:rPr>
              <a:t>Creative Commons </a:t>
            </a:r>
            <a:r>
              <a:rPr lang="en-US" u="sng" dirty="0" err="1">
                <a:hlinkClick r:id="rId3"/>
              </a:rPr>
              <a:t>Nimeä</a:t>
            </a:r>
            <a:r>
              <a:rPr lang="en-US" u="sng" dirty="0">
                <a:hlinkClick r:id="rId3"/>
              </a:rPr>
              <a:t> 4.0 </a:t>
            </a:r>
            <a:r>
              <a:rPr lang="en-US" u="sng" dirty="0" err="1">
                <a:hlinkClick r:id="rId3"/>
              </a:rPr>
              <a:t>Kansainvälinen</a:t>
            </a:r>
            <a:r>
              <a:rPr lang="en-US" u="sng" dirty="0">
                <a:hlinkClick r:id="rId3"/>
              </a:rPr>
              <a:t> -</a:t>
            </a:r>
            <a:r>
              <a:rPr lang="en-US" u="sng" dirty="0" err="1">
                <a:hlinkClick r:id="rId3"/>
              </a:rPr>
              <a:t>lisenssillä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.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Materiaali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on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saatavilla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osoitteessa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Kielibuusti.fi.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8002A4-3317-45E5-A44D-E5E6A0EEB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8F830-BE79-458E-9196-C322E0DE9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0247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  <a:latin typeface="Red Hat Display Black"/>
              </a:rPr>
              <a:t>Mikä on yhdyssana?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76532"/>
            <a:ext cx="11274699" cy="14513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sz="2000" b="1" dirty="0">
                <a:solidFill>
                  <a:srgbClr val="162A52"/>
                </a:solidFill>
                <a:ea typeface="+mn-lt"/>
                <a:cs typeface="+mn-lt"/>
              </a:rPr>
              <a:t>Suomen kielessä on paljon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yhdyssanoja</a:t>
            </a:r>
            <a:r>
              <a:rPr lang="fi" sz="2000" b="1" dirty="0">
                <a:solidFill>
                  <a:srgbClr val="162A52"/>
                </a:solidFill>
                <a:ea typeface="+mn-lt"/>
                <a:cs typeface="+mn-lt"/>
              </a:rPr>
              <a:t>. </a:t>
            </a:r>
            <a:r>
              <a:rPr lang="fi" sz="2000" b="1" dirty="0">
                <a:solidFill>
                  <a:srgbClr val="162A52"/>
                </a:solidFill>
              </a:rPr>
              <a:t>Yhdyssana</a:t>
            </a:r>
            <a:r>
              <a:rPr lang="fi" sz="2000" b="1" dirty="0"/>
              <a:t> on sana, jonka osat muodostavat merkityskokonaisuuden eli </a:t>
            </a:r>
            <a:r>
              <a:rPr lang="fi" sz="2000" b="1" dirty="0">
                <a:solidFill>
                  <a:srgbClr val="BF0043"/>
                </a:solidFill>
              </a:rPr>
              <a:t>vakiintuneen</a:t>
            </a:r>
            <a:r>
              <a:rPr lang="fi" sz="2000" b="1" dirty="0">
                <a:solidFill>
                  <a:srgbClr val="FF0000"/>
                </a:solidFill>
              </a:rPr>
              <a:t> </a:t>
            </a:r>
            <a:r>
              <a:rPr lang="fi" sz="2000" b="1" dirty="0">
                <a:solidFill>
                  <a:srgbClr val="BF0043"/>
                </a:solidFill>
              </a:rPr>
              <a:t>termin</a:t>
            </a:r>
            <a:r>
              <a:rPr lang="fi" sz="2000" b="1" dirty="0">
                <a:solidFill>
                  <a:srgbClr val="FF0000"/>
                </a:solidFill>
              </a:rPr>
              <a:t>.</a:t>
            </a:r>
            <a:r>
              <a:rPr lang="fi" sz="2000" b="1" dirty="0"/>
              <a:t> Yhdyssanassa on perusosa ja määriteosa: esimerkiksi sanan </a:t>
            </a:r>
            <a:r>
              <a:rPr lang="fi" sz="2000" b="1" i="1" dirty="0"/>
              <a:t>ruokakauppa </a:t>
            </a:r>
            <a:r>
              <a:rPr lang="fi" sz="2000" b="1" dirty="0"/>
              <a:t>perusosa on </a:t>
            </a:r>
            <a:r>
              <a:rPr lang="fi" sz="2000" b="1" i="1" dirty="0"/>
              <a:t>kauppa </a:t>
            </a:r>
            <a:r>
              <a:rPr lang="fi" sz="2000" b="1" dirty="0"/>
              <a:t>ja määriteosa </a:t>
            </a:r>
            <a:r>
              <a:rPr lang="fi" sz="2000" b="1" i="1" dirty="0"/>
              <a:t>ruoka</a:t>
            </a:r>
            <a:r>
              <a:rPr lang="fi" sz="2000" b="1" dirty="0"/>
              <a:t>.</a:t>
            </a:r>
            <a:endParaRPr lang="fi-FI" dirty="0"/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sz="2000" dirty="0">
                <a:ea typeface="+mn-lt"/>
                <a:cs typeface="+mn-lt"/>
              </a:rPr>
              <a:t>ruokakauppa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aamupala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konserttiyleisö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sähköposti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kielitaitotesti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syntymäpäiväonnittelut</a:t>
            </a:r>
            <a:endParaRPr lang="fi" dirty="0"/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endParaRPr lang="fi" sz="2000" dirty="0"/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endParaRPr lang="fi" sz="2000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F0DEB8-A500-4F61-808F-27C6E0AD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514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  <a:latin typeface="Red Hat Display Black"/>
              </a:rPr>
              <a:t>Vakiintunut termi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fi-FI" sz="2000" b="1" dirty="0">
                <a:solidFill>
                  <a:srgbClr val="BF0043"/>
                </a:solidFill>
                <a:ea typeface="+mn-lt"/>
                <a:cs typeface="+mn-lt"/>
              </a:rPr>
              <a:t>Vakiintuneella</a:t>
            </a:r>
            <a:r>
              <a:rPr lang="fi-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-FI" sz="2000" b="1" dirty="0">
                <a:solidFill>
                  <a:srgbClr val="BF0043"/>
                </a:solidFill>
                <a:ea typeface="+mn-lt"/>
                <a:cs typeface="+mn-lt"/>
              </a:rPr>
              <a:t>termillä</a:t>
            </a:r>
            <a:r>
              <a:rPr lang="fi-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on tarkka merkitys. Yhdyssanat ovat usein vakiintuneita termejä, ja ne ilmaisevat yhtä tiettyä käsitettä. </a:t>
            </a:r>
            <a:endParaRPr lang="fi-FI" sz="2000" dirty="0"/>
          </a:p>
        </p:txBody>
      </p:sp>
      <p:sp>
        <p:nvSpPr>
          <p:cNvPr id="3" name="Content Placeholder 2" descr="Esimerkkejä ilmaisuista, jotka yhteen kirjoitettuna ovat vakiintuneita termejä.">
            <a:extLst>
              <a:ext uri="{FF2B5EF4-FFF2-40B4-BE49-F238E27FC236}">
                <a16:creationId xmlns:a16="http://schemas.microsoft.com/office/drawing/2014/main" id="{7497798A-9DF2-F1EA-877A-A29AC1EF4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1" y="908953"/>
            <a:ext cx="3839935" cy="50400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fi-FI" sz="2200" b="1" dirty="0"/>
              <a:t>Mikä ero?</a:t>
            </a:r>
          </a:p>
          <a:p>
            <a:pPr marL="0" indent="0">
              <a:lnSpc>
                <a:spcPct val="200000"/>
              </a:lnSpc>
              <a:spcAft>
                <a:spcPts val="1000"/>
              </a:spcAft>
              <a:buNone/>
            </a:pPr>
            <a:r>
              <a:rPr lang="en-US" sz="1900" dirty="0"/>
              <a:t>iso </a:t>
            </a:r>
            <a:r>
              <a:rPr lang="en-US" sz="1900" dirty="0" err="1"/>
              <a:t>varvas</a:t>
            </a:r>
            <a:r>
              <a:rPr lang="en-US" sz="1900" dirty="0"/>
              <a:t> vs. </a:t>
            </a:r>
            <a:r>
              <a:rPr lang="en-US" sz="1900" dirty="0" err="1"/>
              <a:t>isovarvas</a:t>
            </a:r>
            <a:br>
              <a:rPr lang="en-US" sz="1900" dirty="0"/>
            </a:br>
            <a:r>
              <a:rPr lang="en-US" sz="1900" b="1" dirty="0" err="1"/>
              <a:t>ranta</a:t>
            </a:r>
            <a:r>
              <a:rPr lang="en-US" sz="1900" b="1" dirty="0"/>
              <a:t> </a:t>
            </a:r>
            <a:r>
              <a:rPr lang="en-US" sz="1900" b="1" dirty="0" err="1"/>
              <a:t>kuntoon</a:t>
            </a:r>
            <a:r>
              <a:rPr lang="en-US" sz="1900" b="1" dirty="0"/>
              <a:t> vs. </a:t>
            </a:r>
            <a:r>
              <a:rPr lang="en-US" sz="1900" b="1" dirty="0" err="1"/>
              <a:t>rantakuntoon</a:t>
            </a:r>
            <a:br>
              <a:rPr lang="en-US" sz="1900" dirty="0"/>
            </a:br>
            <a:r>
              <a:rPr lang="en-US" sz="1900" dirty="0" err="1"/>
              <a:t>Suomen</a:t>
            </a:r>
            <a:r>
              <a:rPr lang="en-US" sz="1900" dirty="0"/>
              <a:t> </a:t>
            </a:r>
            <a:r>
              <a:rPr lang="en-US" sz="1900" dirty="0" err="1"/>
              <a:t>linna</a:t>
            </a:r>
            <a:r>
              <a:rPr lang="en-US" sz="1900" dirty="0"/>
              <a:t> vs. </a:t>
            </a:r>
            <a:r>
              <a:rPr lang="en-US" sz="1900" dirty="0" err="1"/>
              <a:t>Suomenlinna</a:t>
            </a:r>
            <a:br>
              <a:rPr lang="en-US" sz="1900" dirty="0"/>
            </a:br>
            <a:r>
              <a:rPr lang="en-US" sz="1900" b="1" dirty="0" err="1"/>
              <a:t>äidin</a:t>
            </a:r>
            <a:r>
              <a:rPr lang="en-US" sz="1900" b="1" dirty="0"/>
              <a:t> </a:t>
            </a:r>
            <a:r>
              <a:rPr lang="en-US" sz="1900" b="1" dirty="0" err="1"/>
              <a:t>kieli</a:t>
            </a:r>
            <a:r>
              <a:rPr lang="en-US" sz="1900" b="1" dirty="0"/>
              <a:t> vs. </a:t>
            </a:r>
            <a:r>
              <a:rPr lang="en-US" sz="1900" b="1" dirty="0" err="1"/>
              <a:t>äidinkieli</a:t>
            </a:r>
            <a:br>
              <a:rPr lang="en-US" sz="1900" dirty="0"/>
            </a:br>
            <a:r>
              <a:rPr lang="en-US" sz="1900" dirty="0"/>
              <a:t>talon </a:t>
            </a:r>
            <a:r>
              <a:rPr lang="en-US" sz="1900" dirty="0" err="1"/>
              <a:t>poika</a:t>
            </a:r>
            <a:r>
              <a:rPr lang="en-US" sz="1900" dirty="0"/>
              <a:t> vs. </a:t>
            </a:r>
            <a:r>
              <a:rPr lang="en-US" sz="1900" dirty="0" err="1"/>
              <a:t>talonpoika</a:t>
            </a:r>
            <a:br>
              <a:rPr lang="en-US" sz="1900" dirty="0"/>
            </a:br>
            <a:r>
              <a:rPr lang="en-US" sz="1900" b="1" dirty="0" err="1"/>
              <a:t>harmaa</a:t>
            </a:r>
            <a:r>
              <a:rPr lang="en-US" sz="1900" b="1" dirty="0"/>
              <a:t> </a:t>
            </a:r>
            <a:r>
              <a:rPr lang="en-US" sz="1900" b="1" dirty="0" err="1"/>
              <a:t>lokki</a:t>
            </a:r>
            <a:r>
              <a:rPr lang="en-US" sz="1900" b="1" dirty="0"/>
              <a:t> vs. </a:t>
            </a:r>
            <a:r>
              <a:rPr lang="en-US" sz="1900" b="1" dirty="0" err="1"/>
              <a:t>harmaalokki</a:t>
            </a:r>
            <a:br>
              <a:rPr lang="en-US" sz="1900" dirty="0"/>
            </a:br>
            <a:r>
              <a:rPr lang="en-US" sz="1900" dirty="0" err="1"/>
              <a:t>tuore</a:t>
            </a:r>
            <a:r>
              <a:rPr lang="en-US" sz="1900" dirty="0"/>
              <a:t> </a:t>
            </a:r>
            <a:r>
              <a:rPr lang="en-US" sz="1900" dirty="0" err="1"/>
              <a:t>juusto</a:t>
            </a:r>
            <a:r>
              <a:rPr lang="en-US" sz="1900" dirty="0"/>
              <a:t> vs. </a:t>
            </a:r>
            <a:r>
              <a:rPr lang="en-US" sz="1900" dirty="0" err="1"/>
              <a:t>tuorejuusto</a:t>
            </a:r>
            <a:br>
              <a:rPr lang="en-US" sz="1900" dirty="0"/>
            </a:br>
            <a:r>
              <a:rPr lang="en-US" sz="1900" b="1" dirty="0" err="1"/>
              <a:t>märkä</a:t>
            </a:r>
            <a:r>
              <a:rPr lang="en-US" sz="1900" b="1" dirty="0"/>
              <a:t> </a:t>
            </a:r>
            <a:r>
              <a:rPr lang="en-US" sz="1900" b="1" dirty="0" err="1"/>
              <a:t>puku</a:t>
            </a:r>
            <a:r>
              <a:rPr lang="en-US" sz="1900" b="1" dirty="0"/>
              <a:t> vs. </a:t>
            </a:r>
            <a:r>
              <a:rPr lang="en-US" sz="1900" b="1" dirty="0" err="1"/>
              <a:t>märkäpuku</a:t>
            </a:r>
            <a:endParaRPr lang="en-US" sz="1900" b="1" dirty="0"/>
          </a:p>
          <a:p>
            <a:pPr>
              <a:lnSpc>
                <a:spcPct val="200000"/>
              </a:lnSpc>
            </a:pPr>
            <a:endParaRPr lang="fi-FI" sz="1800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090517-6904-4A77-97CE-1962F6473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738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B179C-A733-ED0E-6443-4EE661FB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substantiivia perusmuodossa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334583-474B-68AC-857C-46ECC79E22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-FI" sz="2000" b="1" dirty="0"/>
              <a:t>Useimmiten yhdyssanan osina on kaksi</a:t>
            </a:r>
            <a:r>
              <a:rPr lang="fi-FI" sz="2000" b="1" dirty="0">
                <a:solidFill>
                  <a:srgbClr val="FF0000"/>
                </a:solidFill>
              </a:rPr>
              <a:t> </a:t>
            </a:r>
            <a:r>
              <a:rPr lang="fi-FI" sz="2000" b="1" dirty="0">
                <a:solidFill>
                  <a:srgbClr val="BF0043"/>
                </a:solidFill>
              </a:rPr>
              <a:t>substantiivia</a:t>
            </a:r>
            <a:r>
              <a:rPr lang="fi-FI" sz="2000" b="1" dirty="0">
                <a:solidFill>
                  <a:srgbClr val="FF0000"/>
                </a:solidFill>
              </a:rPr>
              <a:t> </a:t>
            </a:r>
            <a:r>
              <a:rPr lang="fi-FI" sz="2000" b="1" dirty="0">
                <a:solidFill>
                  <a:srgbClr val="BF0043"/>
                </a:solidFill>
              </a:rPr>
              <a:t>perusmuodossa</a:t>
            </a:r>
            <a:r>
              <a:rPr lang="fi-FI" sz="2000" b="1" dirty="0"/>
              <a:t>. </a:t>
            </a: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-FI" sz="2000" dirty="0"/>
              <a:t>paloauto</a:t>
            </a:r>
            <a:br>
              <a:rPr lang="fi-FI" sz="2000" dirty="0"/>
            </a:br>
            <a:r>
              <a:rPr lang="fi-FI" sz="2000" dirty="0"/>
              <a:t>penkkiurheilu</a:t>
            </a:r>
            <a:br>
              <a:rPr lang="fi-FI" sz="2000" dirty="0"/>
            </a:br>
            <a:r>
              <a:rPr lang="fi-FI" sz="2000" dirty="0"/>
              <a:t>rautakauppa</a:t>
            </a:r>
            <a:br>
              <a:rPr lang="fi-FI" sz="2000" dirty="0"/>
            </a:br>
            <a:r>
              <a:rPr lang="fi-FI" sz="2000" dirty="0"/>
              <a:t>farkkutakki</a:t>
            </a: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endParaRPr lang="fi-FI" sz="2000" b="1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4A27D00-31C7-7124-0361-2C0A4DC2C3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-FI" sz="2000" b="1" dirty="0">
                <a:latin typeface="Work Sans"/>
                <a:cs typeface="Segoe UI"/>
              </a:rPr>
              <a:t>Lisäksi ilmaukset, joiden ensimmäinen osa ei ole itsenäinen sana, kirjoitetaan aina yhteen.</a:t>
            </a:r>
            <a:endParaRPr lang="fi-FI" sz="2000" dirty="0">
              <a:latin typeface="Work Sans"/>
              <a:cs typeface="Segoe UI"/>
            </a:endParaRP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-FI" sz="2000" dirty="0">
                <a:solidFill>
                  <a:srgbClr val="BF0043"/>
                </a:solidFill>
                <a:latin typeface="Work Sans"/>
                <a:cs typeface="Segoe UI"/>
              </a:rPr>
              <a:t>yhdys</a:t>
            </a:r>
            <a:r>
              <a:rPr lang="fi-FI" sz="2000" dirty="0">
                <a:latin typeface="Work Sans"/>
                <a:cs typeface="Segoe UI"/>
              </a:rPr>
              <a:t>sana</a:t>
            </a:r>
            <a:br>
              <a:rPr lang="fi-FI" sz="2000" dirty="0">
                <a:latin typeface="Work Sans"/>
                <a:cs typeface="Segoe UI"/>
              </a:rPr>
            </a:br>
            <a:r>
              <a:rPr lang="fi-FI" sz="2000" dirty="0">
                <a:solidFill>
                  <a:srgbClr val="BF0043"/>
                </a:solidFill>
                <a:latin typeface="Work Sans"/>
                <a:cs typeface="Segoe UI"/>
              </a:rPr>
              <a:t>uutis</a:t>
            </a:r>
            <a:r>
              <a:rPr lang="fi-FI" sz="2000" dirty="0">
                <a:latin typeface="Work Sans"/>
                <a:cs typeface="Segoe UI"/>
              </a:rPr>
              <a:t>lähetys</a:t>
            </a:r>
            <a:br>
              <a:rPr lang="fi-FI" sz="2000" dirty="0">
                <a:latin typeface="Work Sans"/>
                <a:cs typeface="Segoe UI"/>
              </a:rPr>
            </a:br>
            <a:r>
              <a:rPr lang="fi-FI" sz="2000" dirty="0">
                <a:solidFill>
                  <a:srgbClr val="BF0043"/>
                </a:solidFill>
                <a:latin typeface="Work Sans"/>
                <a:cs typeface="Segoe UI"/>
              </a:rPr>
              <a:t>nais</a:t>
            </a:r>
            <a:r>
              <a:rPr lang="fi-FI" sz="2000" dirty="0">
                <a:latin typeface="Work Sans"/>
                <a:cs typeface="Segoe UI"/>
              </a:rPr>
              <a:t>urheilija </a:t>
            </a:r>
            <a:endParaRPr lang="fi-FI" sz="2000" dirty="0">
              <a:latin typeface="Work San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F1449C-632D-A77B-2B80-D3A4C010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C97FC-D40D-49BB-A5CE-7B3499F40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7598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  <a:latin typeface="Red Hat Display Black"/>
              </a:rPr>
              <a:t>Ensimmäinen sana genetiivissä </a:t>
            </a:r>
            <a:r>
              <a:rPr lang="fi-FI" dirty="0">
                <a:solidFill>
                  <a:schemeClr val="tx1">
                    <a:lumMod val="60000"/>
                    <a:lumOff val="40000"/>
                  </a:schemeClr>
                </a:solidFill>
                <a:latin typeface="Red Hat Display Black"/>
              </a:rPr>
              <a:t>1/2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3A613B-8E15-4031-67EA-5A442ED0B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617042"/>
            <a:ext cx="5339912" cy="776660"/>
          </a:xfrm>
        </p:spPr>
        <p:txBody>
          <a:bodyPr/>
          <a:lstStyle/>
          <a:p>
            <a:r>
              <a:rPr lang="fi-FI" dirty="0"/>
              <a:t>Erikseen</a:t>
            </a: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509054"/>
            <a:ext cx="5339912" cy="30440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-FI" b="1" dirty="0">
                <a:latin typeface="Work Sans"/>
                <a:cs typeface="Segoe UI"/>
              </a:rPr>
              <a:t>Kun viitataan </a:t>
            </a:r>
            <a:r>
              <a:rPr lang="fi-FI" b="1" dirty="0">
                <a:solidFill>
                  <a:srgbClr val="BF0043"/>
                </a:solidFill>
                <a:latin typeface="Work Sans"/>
                <a:cs typeface="Segoe UI"/>
              </a:rPr>
              <a:t>konkreettisesti</a:t>
            </a:r>
            <a:r>
              <a:rPr lang="fi-FI" b="1" dirty="0">
                <a:solidFill>
                  <a:srgbClr val="FF0000"/>
                </a:solidFill>
                <a:latin typeface="Work Sans"/>
                <a:cs typeface="Segoe UI"/>
              </a:rPr>
              <a:t> </a:t>
            </a:r>
            <a:r>
              <a:rPr lang="fi-FI" b="1" dirty="0">
                <a:latin typeface="Work Sans"/>
                <a:cs typeface="Segoe UI"/>
              </a:rPr>
              <a:t>tiettyyn asiaan.</a:t>
            </a:r>
            <a:endParaRPr lang="fi-FI" dirty="0">
              <a:latin typeface="Work Sans"/>
              <a:cs typeface="Segoe UI"/>
            </a:endParaRP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-FI" dirty="0">
                <a:latin typeface="Work Sans"/>
                <a:cs typeface="Segoe UI"/>
              </a:rPr>
              <a:t>tämän kirjaston hoitaja</a:t>
            </a:r>
            <a:br>
              <a:rPr lang="fi-FI" dirty="0">
                <a:latin typeface="Work Sans"/>
                <a:cs typeface="Segoe UI"/>
              </a:rPr>
            </a:br>
            <a:r>
              <a:rPr lang="fi-FI" dirty="0">
                <a:latin typeface="Work Sans"/>
                <a:cs typeface="Segoe UI"/>
              </a:rPr>
              <a:t>kolmannen luokan opettaja</a:t>
            </a:r>
            <a:br>
              <a:rPr lang="fi-FI" dirty="0">
                <a:latin typeface="Work Sans"/>
                <a:cs typeface="Segoe UI"/>
              </a:rPr>
            </a:br>
            <a:r>
              <a:rPr lang="fi-FI" dirty="0">
                <a:latin typeface="Work Sans"/>
                <a:cs typeface="Segoe UI"/>
              </a:rPr>
              <a:t>minun äidin kieli</a:t>
            </a:r>
            <a:endParaRPr lang="fi" dirty="0">
              <a:latin typeface="Work Sans"/>
            </a:endParaRP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E7EFF26-C781-8186-A626-64649AA9A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617042"/>
            <a:ext cx="5399909" cy="776660"/>
          </a:xfrm>
        </p:spPr>
        <p:txBody>
          <a:bodyPr/>
          <a:lstStyle/>
          <a:p>
            <a:r>
              <a:rPr lang="fi-FI" dirty="0"/>
              <a:t>Yhteen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C9C491-9466-85FB-D582-FF3E8A2C2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509054"/>
            <a:ext cx="5399910" cy="3044011"/>
          </a:xfrm>
        </p:spPr>
        <p:txBody>
          <a:bodyPr>
            <a:normAutofit/>
          </a:bodyPr>
          <a:lstStyle/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fi" b="1" dirty="0">
                <a:latin typeface="Work Sans"/>
                <a:cs typeface="Segoe UI"/>
              </a:rPr>
              <a:t>Kun sana on </a:t>
            </a:r>
            <a:r>
              <a:rPr lang="fi" b="1" dirty="0">
                <a:solidFill>
                  <a:srgbClr val="BF0043"/>
                </a:solidFill>
                <a:latin typeface="Work Sans"/>
                <a:cs typeface="Segoe UI"/>
              </a:rPr>
              <a:t>vakiintunut</a:t>
            </a:r>
            <a:r>
              <a:rPr lang="fi" b="1" dirty="0">
                <a:solidFill>
                  <a:srgbClr val="FF0000"/>
                </a:solidFill>
                <a:latin typeface="Work Sans"/>
                <a:cs typeface="Segoe UI"/>
              </a:rPr>
              <a:t> </a:t>
            </a:r>
            <a:r>
              <a:rPr lang="fi" b="1" dirty="0">
                <a:solidFill>
                  <a:srgbClr val="BF0043"/>
                </a:solidFill>
                <a:latin typeface="Work Sans"/>
                <a:cs typeface="Segoe UI"/>
              </a:rPr>
              <a:t>termi</a:t>
            </a:r>
            <a:r>
              <a:rPr lang="fi" b="1" dirty="0">
                <a:latin typeface="Work Sans"/>
                <a:cs typeface="Segoe UI"/>
              </a:rPr>
              <a:t>.</a:t>
            </a:r>
            <a:endParaRPr lang="fi" dirty="0">
              <a:latin typeface="Work Sans"/>
              <a:cs typeface="Segoe UI"/>
            </a:endParaRPr>
          </a:p>
          <a:p>
            <a:pPr>
              <a:lnSpc>
                <a:spcPct val="114999"/>
              </a:lnSpc>
              <a:spcBef>
                <a:spcPts val="0"/>
              </a:spcBef>
            </a:pPr>
            <a:endParaRPr lang="fi" dirty="0">
              <a:latin typeface="Work Sans"/>
              <a:cs typeface="Segoe UI"/>
            </a:endParaRPr>
          </a:p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fi" dirty="0">
                <a:latin typeface="Work Sans"/>
                <a:cs typeface="Segoe UI"/>
              </a:rPr>
              <a:t>kirjastonhoitaja</a:t>
            </a:r>
          </a:p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fi" dirty="0">
                <a:latin typeface="Work Sans"/>
                <a:cs typeface="Segoe UI"/>
              </a:rPr>
              <a:t>luokanopettaja</a:t>
            </a:r>
            <a:br>
              <a:rPr lang="fi" dirty="0">
                <a:latin typeface="Work Sans"/>
                <a:cs typeface="Segoe UI"/>
              </a:rPr>
            </a:br>
            <a:r>
              <a:rPr lang="fi" dirty="0">
                <a:latin typeface="Work Sans"/>
                <a:cs typeface="Segoe UI"/>
              </a:rPr>
              <a:t>äidinkieli</a:t>
            </a:r>
            <a:br>
              <a:rPr lang="fi" dirty="0">
                <a:latin typeface="Work Sans"/>
                <a:cs typeface="Segoe UI"/>
              </a:rPr>
            </a:br>
            <a:r>
              <a:rPr lang="fi" dirty="0">
                <a:latin typeface="Work Sans"/>
                <a:cs typeface="Segoe UI"/>
              </a:rPr>
              <a:t>karjalanpiirakka</a:t>
            </a:r>
            <a:br>
              <a:rPr lang="fi" dirty="0">
                <a:latin typeface="Work Sans"/>
                <a:cs typeface="Segoe UI"/>
              </a:rPr>
            </a:br>
            <a:r>
              <a:rPr lang="fi" dirty="0">
                <a:latin typeface="Work Sans"/>
                <a:cs typeface="Segoe UI"/>
              </a:rPr>
              <a:t>kädentaidot</a:t>
            </a:r>
          </a:p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fi" dirty="0">
                <a:latin typeface="Work Sans"/>
                <a:cs typeface="Segoe UI"/>
              </a:rPr>
              <a:t>kansainvälinen</a:t>
            </a:r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6590E7-6887-4D5A-80C6-F52BE90C0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820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  <a:ea typeface="+mj-lt"/>
                <a:cs typeface="+mj-lt"/>
              </a:rPr>
              <a:t>Ensimmäinen sana genetiivissä </a:t>
            </a:r>
            <a:r>
              <a:rPr lang="fi-FI" dirty="0">
                <a:solidFill>
                  <a:schemeClr val="tx1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714371-1A90-91F0-D7D9-44100A601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Erikseen</a:t>
            </a: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b="1" dirty="0"/>
              <a:t>Kielten nimet kirjoitetaan erikseen...</a:t>
            </a: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sz="2000" dirty="0"/>
              <a:t>suomen kieli</a:t>
            </a:r>
            <a:br>
              <a:rPr lang="fi" sz="2000" dirty="0"/>
            </a:br>
            <a:r>
              <a:rPr lang="fi" sz="2000" dirty="0"/>
              <a:t>englannin kieli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5980D7-53A0-0775-DB8A-C6012F1C8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Yhteen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B8367C8-9EFE-D656-B15A-F19311C83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702082" cy="3044011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fi-FI" b="1" dirty="0"/>
              <a:t>...mutta niistä muodostetut adjektiivit yhteen.</a:t>
            </a:r>
          </a:p>
          <a:p>
            <a:pPr>
              <a:lnSpc>
                <a:spcPct val="114999"/>
              </a:lnSpc>
            </a:pPr>
            <a:r>
              <a:rPr lang="fi-FI" dirty="0"/>
              <a:t>suomenkielinen</a:t>
            </a:r>
            <a:br>
              <a:rPr lang="fi-FI" dirty="0"/>
            </a:br>
            <a:r>
              <a:rPr lang="fi-FI" dirty="0"/>
              <a:t>englanninkielisessä</a:t>
            </a:r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D3257E-AFC1-4F23-85E2-1B17127F0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889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  <a:latin typeface="Red Hat Display Black"/>
              </a:rPr>
              <a:t>Ensimmäinen sana adjektiivi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25EB3C7-7BA6-5C10-D1A5-8BBC85CAB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Erikseen</a:t>
            </a: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sz="2000" b="1" dirty="0">
                <a:ea typeface="+mn-lt"/>
                <a:cs typeface="+mn-lt"/>
              </a:rPr>
              <a:t>Kun sanaparin alkuosassa on adjektiivi, joka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kuvailee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ea typeface="+mn-lt"/>
                <a:cs typeface="+mn-lt"/>
              </a:rPr>
              <a:t>substantiivia.</a:t>
            </a: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sz="2000" dirty="0">
                <a:ea typeface="+mn-lt"/>
                <a:cs typeface="+mn-lt"/>
              </a:rPr>
              <a:t>harmaa lokki </a:t>
            </a:r>
            <a:r>
              <a:rPr lang="fi" sz="2000" i="1" dirty="0">
                <a:ea typeface="+mn-lt"/>
                <a:cs typeface="+mn-lt"/>
              </a:rPr>
              <a:t>(lokki, joka on harmaa)</a:t>
            </a:r>
            <a:br>
              <a:rPr lang="fi" sz="2000" i="1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tuore juusto </a:t>
            </a:r>
            <a:r>
              <a:rPr lang="fi" sz="2000" i="1" dirty="0">
                <a:ea typeface="+mn-lt"/>
                <a:cs typeface="+mn-lt"/>
              </a:rPr>
              <a:t>(juusto, joka on tuore)</a:t>
            </a:r>
          </a:p>
          <a:p>
            <a:pPr indent="0">
              <a:lnSpc>
                <a:spcPct val="114999"/>
              </a:lnSpc>
              <a:spcAft>
                <a:spcPts val="1000"/>
              </a:spcAft>
              <a:buNone/>
            </a:pPr>
            <a:br>
              <a:rPr lang="en-US" dirty="0"/>
            </a:br>
            <a:endParaRPr lang="en-US" sz="2000" dirty="0"/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endParaRPr lang="fi" sz="2000" b="1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7390E2F-403F-CD5D-8E63-F84B0869F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Yhteen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8B91F6-FA75-CE09-84B6-6FB63C0EDF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fi" b="1" dirty="0">
                <a:ea typeface="+mn-lt"/>
                <a:cs typeface="+mn-lt"/>
              </a:rPr>
              <a:t>Kun sana</a:t>
            </a:r>
            <a:r>
              <a:rPr lang="fi" b="1" dirty="0">
                <a:solidFill>
                  <a:srgbClr val="162A52"/>
                </a:solidFill>
                <a:ea typeface="+mn-lt"/>
                <a:cs typeface="+mn-lt"/>
              </a:rPr>
              <a:t> on </a:t>
            </a:r>
            <a:r>
              <a:rPr lang="fi" b="1" dirty="0">
                <a:solidFill>
                  <a:srgbClr val="BF0043"/>
                </a:solidFill>
                <a:ea typeface="+mn-lt"/>
                <a:cs typeface="+mn-lt"/>
              </a:rPr>
              <a:t>vakiintunut</a:t>
            </a:r>
            <a:r>
              <a:rPr lang="fi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fi" b="1" dirty="0">
                <a:solidFill>
                  <a:srgbClr val="BF0043"/>
                </a:solidFill>
                <a:ea typeface="+mn-lt"/>
                <a:cs typeface="+mn-lt"/>
              </a:rPr>
              <a:t>termi</a:t>
            </a:r>
            <a:r>
              <a:rPr lang="fi" b="1" dirty="0">
                <a:ea typeface="+mn-lt"/>
                <a:cs typeface="+mn-lt"/>
              </a:rPr>
              <a:t>.</a:t>
            </a:r>
            <a:endParaRPr lang="fi-FI" dirty="0">
              <a:ea typeface="+mn-lt"/>
              <a:cs typeface="+mn-lt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fi" sz="2000" dirty="0">
                <a:latin typeface="Work Sans"/>
                <a:cs typeface="Segoe UI"/>
              </a:rPr>
              <a:t>harmaalokki </a:t>
            </a:r>
            <a:r>
              <a:rPr lang="fi" sz="2000" i="1" dirty="0">
                <a:latin typeface="Work Sans"/>
                <a:cs typeface="Segoe UI"/>
              </a:rPr>
              <a:t>(lintulaji)</a:t>
            </a:r>
            <a:br>
              <a:rPr lang="fi" sz="2000" dirty="0">
                <a:latin typeface="Work Sans"/>
                <a:cs typeface="Segoe UI"/>
              </a:rPr>
            </a:br>
            <a:r>
              <a:rPr lang="fi" sz="2000" dirty="0">
                <a:latin typeface="Work Sans"/>
                <a:cs typeface="Segoe UI"/>
              </a:rPr>
              <a:t>tuorejuusto </a:t>
            </a:r>
            <a:r>
              <a:rPr lang="fi" sz="2000" i="1" dirty="0">
                <a:latin typeface="Work Sans"/>
                <a:cs typeface="Segoe UI"/>
              </a:rPr>
              <a:t>(tietyn tyyppinen juusto)</a:t>
            </a:r>
            <a:endParaRPr lang="en-US" sz="2000" i="1" dirty="0">
              <a:latin typeface="Work Sans"/>
              <a:cs typeface="Segoe UI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endParaRPr lang="fi" sz="2000" dirty="0">
              <a:latin typeface="Work Sans"/>
              <a:cs typeface="Segoe UI"/>
            </a:endParaRPr>
          </a:p>
          <a:p>
            <a:pPr>
              <a:lnSpc>
                <a:spcPct val="114999"/>
              </a:lnSpc>
            </a:pPr>
            <a:endParaRPr lang="fi-FI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13E6EA-1E50-4578-85E5-C860B1C65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354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  <a:latin typeface="Red Hat Display Black"/>
              </a:rPr>
              <a:t>Viimeinen sana muodostettu verbistä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12A4B21-3A03-0A2C-40A1-CBECEFF44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Yleensä erikseen</a:t>
            </a: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-FI" b="1" dirty="0">
                <a:latin typeface="Work Sans"/>
                <a:cs typeface="Segoe UI"/>
              </a:rPr>
              <a:t>Jos sanan loppuosan verbistä on muodostettu </a:t>
            </a:r>
            <a:r>
              <a:rPr lang="fi-FI" b="1" dirty="0" err="1">
                <a:solidFill>
                  <a:srgbClr val="BF0043"/>
                </a:solidFill>
                <a:latin typeface="Work Sans"/>
                <a:cs typeface="Segoe UI"/>
              </a:rPr>
              <a:t>minen</a:t>
            </a:r>
            <a:r>
              <a:rPr lang="fi-FI" b="1" dirty="0">
                <a:solidFill>
                  <a:srgbClr val="BF0043"/>
                </a:solidFill>
                <a:latin typeface="Work Sans"/>
                <a:cs typeface="Segoe UI"/>
              </a:rPr>
              <a:t>-muoto</a:t>
            </a:r>
            <a:r>
              <a:rPr lang="fi-FI" b="1" dirty="0">
                <a:latin typeface="Work Sans"/>
                <a:cs typeface="Segoe UI"/>
              </a:rPr>
              <a:t>.</a:t>
            </a:r>
            <a:endParaRPr lang="en-US" dirty="0">
              <a:latin typeface="Work Sans"/>
              <a:cs typeface="Segoe UI"/>
            </a:endParaRP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-FI" dirty="0">
                <a:latin typeface="Work Sans"/>
                <a:cs typeface="Segoe UI"/>
              </a:rPr>
              <a:t>maasta muuttaminen</a:t>
            </a:r>
            <a:br>
              <a:rPr lang="fi-FI" dirty="0">
                <a:latin typeface="Work Sans"/>
                <a:cs typeface="Segoe UI"/>
              </a:rPr>
            </a:br>
            <a:r>
              <a:rPr lang="fi-FI" dirty="0">
                <a:latin typeface="Work Sans"/>
                <a:cs typeface="Segoe UI"/>
              </a:rPr>
              <a:t>kunnossa pitäminen</a:t>
            </a:r>
            <a:endParaRPr lang="fi" dirty="0">
              <a:latin typeface="Work Sans"/>
            </a:endParaRP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359AB8E-243A-5253-EB75-C6655DF13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Yhteen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C9C491-9466-85FB-D582-FF3E8A2C2F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fi" b="1" dirty="0">
                <a:latin typeface="Work Sans"/>
                <a:cs typeface="Segoe UI"/>
              </a:rPr>
              <a:t>Jos sanan loppuosa on muodostettu verbistä muulla tavalla.</a:t>
            </a:r>
            <a:endParaRPr lang="fi-FI" dirty="0">
              <a:latin typeface="Work Sans"/>
              <a:cs typeface="Segoe UI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fi" dirty="0">
                <a:latin typeface="Work Sans"/>
                <a:cs typeface="Segoe UI"/>
              </a:rPr>
              <a:t>maastamuutto</a:t>
            </a:r>
            <a:br>
              <a:rPr lang="fi" dirty="0">
                <a:latin typeface="Work Sans"/>
                <a:cs typeface="Segoe UI"/>
              </a:rPr>
            </a:br>
            <a:r>
              <a:rPr lang="fi" dirty="0">
                <a:latin typeface="Work Sans"/>
                <a:cs typeface="Segoe UI"/>
              </a:rPr>
              <a:t>kunnossapito</a:t>
            </a:r>
            <a:endParaRPr lang="en-US" dirty="0">
              <a:latin typeface="Work Sans"/>
              <a:cs typeface="Segoe UI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fi" b="1" dirty="0">
                <a:ea typeface="+mn-lt"/>
                <a:cs typeface="+mn-lt"/>
              </a:rPr>
              <a:t>Kyseessä on usein </a:t>
            </a:r>
            <a:r>
              <a:rPr lang="fi" b="1" dirty="0">
                <a:solidFill>
                  <a:srgbClr val="BF0043"/>
                </a:solidFill>
                <a:ea typeface="+mn-lt"/>
                <a:cs typeface="+mn-lt"/>
              </a:rPr>
              <a:t>vakiintunut</a:t>
            </a:r>
            <a:r>
              <a:rPr lang="fi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fi" b="1" dirty="0">
                <a:solidFill>
                  <a:srgbClr val="BF0043"/>
                </a:solidFill>
                <a:ea typeface="+mn-lt"/>
                <a:cs typeface="+mn-lt"/>
              </a:rPr>
              <a:t>termi</a:t>
            </a:r>
            <a:r>
              <a:rPr lang="fi" b="1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endParaRPr lang="fi-FI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2F34F3-7E56-4FC3-81FF-5FD6473BB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720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  <a:latin typeface="Red Hat Display Black"/>
              </a:rPr>
              <a:t>Sanaparin loppuosassa partisiippimuoto</a:t>
            </a:r>
            <a:br>
              <a:rPr lang="fi-FI" dirty="0">
                <a:solidFill>
                  <a:schemeClr val="tx2"/>
                </a:solidFill>
                <a:latin typeface="Red Hat Display Black"/>
              </a:rPr>
            </a:br>
            <a:r>
              <a:rPr lang="fi-FI" sz="2400" i="1" dirty="0">
                <a:solidFill>
                  <a:schemeClr val="tx2"/>
                </a:solidFill>
                <a:latin typeface="Red Hat Display Black"/>
              </a:rPr>
              <a:t>(esim. oleva, ollessa, ottaen, ottamatta, mainittu)</a:t>
            </a:r>
            <a:endParaRPr lang="fi-FI" sz="2400" i="1" dirty="0">
              <a:solidFill>
                <a:schemeClr val="tx2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4784E0-897D-E2E9-A308-2E731409C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709007"/>
            <a:ext cx="5339912" cy="776660"/>
          </a:xfrm>
        </p:spPr>
        <p:txBody>
          <a:bodyPr/>
          <a:lstStyle/>
          <a:p>
            <a:r>
              <a:rPr lang="fi-FI" dirty="0"/>
              <a:t>Yleensä erikseen</a:t>
            </a: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574744"/>
            <a:ext cx="5339912" cy="30440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b="1" dirty="0">
                <a:solidFill>
                  <a:srgbClr val="BF0043"/>
                </a:solidFill>
                <a:latin typeface="Work Sans"/>
                <a:ea typeface="+mn-lt"/>
                <a:cs typeface="Segoe UI"/>
              </a:rPr>
              <a:t>Partisiippimuodon</a:t>
            </a:r>
            <a:r>
              <a:rPr lang="fi" b="1" dirty="0">
                <a:latin typeface="Work Sans"/>
                <a:ea typeface="+mn-lt"/>
                <a:cs typeface="Segoe UI"/>
              </a:rPr>
              <a:t> sisältävät sanaparit.</a:t>
            </a:r>
            <a:endParaRPr lang="en-US" dirty="0">
              <a:latin typeface="Work Sans"/>
              <a:ea typeface="+mn-lt"/>
              <a:cs typeface="Segoe UI"/>
            </a:endParaRP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fi" dirty="0">
                <a:latin typeface="Work Sans"/>
                <a:ea typeface="+mn-lt"/>
                <a:cs typeface="Segoe UI"/>
              </a:rPr>
              <a:t>voimassa oleva</a:t>
            </a:r>
            <a:br>
              <a:rPr lang="fi" dirty="0">
                <a:latin typeface="Work Sans"/>
                <a:ea typeface="+mn-lt"/>
                <a:cs typeface="Segoe UI"/>
              </a:rPr>
            </a:br>
            <a:r>
              <a:rPr lang="fi" dirty="0">
                <a:latin typeface="Work Sans"/>
                <a:ea typeface="+mn-lt"/>
                <a:cs typeface="Segoe UI"/>
              </a:rPr>
              <a:t>suuntaa antava</a:t>
            </a:r>
            <a:br>
              <a:rPr lang="fi" dirty="0">
                <a:latin typeface="Work Sans"/>
                <a:ea typeface="+mn-lt"/>
                <a:cs typeface="Segoe UI"/>
              </a:rPr>
            </a:br>
            <a:r>
              <a:rPr lang="fi" dirty="0">
                <a:latin typeface="Work Sans"/>
                <a:ea typeface="+mn-lt"/>
                <a:cs typeface="Segoe UI"/>
              </a:rPr>
              <a:t>edellä mainittu</a:t>
            </a:r>
            <a:br>
              <a:rPr lang="fi" dirty="0">
                <a:latin typeface="Work Sans"/>
                <a:ea typeface="+mn-lt"/>
                <a:cs typeface="Segoe UI"/>
              </a:rPr>
            </a:br>
            <a:r>
              <a:rPr lang="fi" dirty="0">
                <a:latin typeface="Work Sans"/>
                <a:ea typeface="+mn-lt"/>
                <a:cs typeface="Segoe UI"/>
              </a:rPr>
              <a:t>käsin tehty</a:t>
            </a:r>
            <a:br>
              <a:rPr lang="fi" dirty="0">
                <a:latin typeface="Work Sans"/>
                <a:ea typeface="+mn-lt"/>
                <a:cs typeface="Segoe UI"/>
              </a:rPr>
            </a:br>
            <a:r>
              <a:rPr lang="fi" dirty="0">
                <a:latin typeface="Work Sans"/>
                <a:ea typeface="+mn-lt"/>
                <a:cs typeface="Segoe UI"/>
              </a:rPr>
              <a:t>huomioon ottaen</a:t>
            </a:r>
            <a:br>
              <a:rPr lang="fi" dirty="0">
                <a:latin typeface="Work Sans"/>
                <a:ea typeface="+mn-lt"/>
                <a:cs typeface="Segoe UI"/>
              </a:rPr>
            </a:br>
            <a:r>
              <a:rPr lang="fi" dirty="0">
                <a:latin typeface="Work Sans"/>
                <a:ea typeface="+mn-lt"/>
                <a:cs typeface="Segoe UI"/>
              </a:rPr>
              <a:t>lukuun ottamatta</a:t>
            </a:r>
            <a:endParaRPr lang="fi" sz="2000" dirty="0">
              <a:solidFill>
                <a:srgbClr val="333333"/>
              </a:solidFill>
              <a:latin typeface="Work Sans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68C51D-DFB3-C6A2-3EDD-1CE0A1EF2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800973"/>
            <a:ext cx="5399909" cy="776660"/>
          </a:xfrm>
        </p:spPr>
        <p:txBody>
          <a:bodyPr/>
          <a:lstStyle/>
          <a:p>
            <a:r>
              <a:rPr lang="fi-FI" dirty="0"/>
              <a:t>Yhteen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4ED5001-8B75-3616-5F79-6D97CD334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574743"/>
            <a:ext cx="5399910" cy="3044011"/>
          </a:xfrm>
        </p:spPr>
        <p:txBody>
          <a:bodyPr>
            <a:norm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fi" b="1" dirty="0">
                <a:latin typeface="Work Sans"/>
                <a:cs typeface="Segoe UI"/>
              </a:rPr>
              <a:t>Jos kokonaisuuden merkitys on adjektiivinomainen ja </a:t>
            </a:r>
            <a:r>
              <a:rPr lang="fi" b="1" dirty="0">
                <a:solidFill>
                  <a:srgbClr val="BF0043"/>
                </a:solidFill>
                <a:latin typeface="Work Sans"/>
                <a:cs typeface="Segoe UI"/>
              </a:rPr>
              <a:t>kuvaileva</a:t>
            </a:r>
            <a:r>
              <a:rPr lang="fi" b="1" dirty="0">
                <a:latin typeface="Work Sans"/>
                <a:cs typeface="Segoe UI"/>
              </a:rPr>
              <a:t>.</a:t>
            </a:r>
            <a:endParaRPr lang="fi" dirty="0">
              <a:latin typeface="Work Sans"/>
              <a:cs typeface="Segoe UI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fi" dirty="0">
                <a:solidFill>
                  <a:srgbClr val="333333"/>
                </a:solidFill>
                <a:latin typeface="Work Sans"/>
                <a:cs typeface="Segoe UI"/>
              </a:rPr>
              <a:t>poissaoleva katse        </a:t>
            </a:r>
            <a:br>
              <a:rPr lang="fi" dirty="0">
                <a:latin typeface="Work Sans"/>
                <a:cs typeface="Segoe UI"/>
              </a:rPr>
            </a:br>
            <a:r>
              <a:rPr lang="fi" dirty="0">
                <a:solidFill>
                  <a:srgbClr val="333333"/>
                </a:solidFill>
                <a:latin typeface="Work Sans"/>
                <a:cs typeface="Segoe UI"/>
              </a:rPr>
              <a:t>paikkansapitämätön väite</a:t>
            </a:r>
            <a:endParaRPr lang="fi" dirty="0">
              <a:latin typeface="Work Sans"/>
            </a:endParaRPr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6A500-99E3-43C8-B013-1F9AF13BB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Kielenhuolto: yhdyssanat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68799708"/>
      </p:ext>
    </p:extLst>
  </p:cSld>
  <p:clrMapOvr>
    <a:masterClrMapping/>
  </p:clrMapOvr>
</p:sld>
</file>

<file path=ppt/theme/theme1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libuusti" id="{D34E31A2-10CA-4D5C-8254-4CBAB7824380}" vid="{7AAEA4B9-84E4-4AEB-B9C5-3F4C678A431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D41C606376342B27E8A37ECB54F32" ma:contentTypeVersion="18" ma:contentTypeDescription="Create a new document." ma:contentTypeScope="" ma:versionID="6458eb8730f17982cb5d8e97d0d33310">
  <xsd:schema xmlns:xsd="http://www.w3.org/2001/XMLSchema" xmlns:xs="http://www.w3.org/2001/XMLSchema" xmlns:p="http://schemas.microsoft.com/office/2006/metadata/properties" xmlns:ns2="dcef4079-7867-4143-bf64-1ed518a7fd23" xmlns:ns3="6d653776-b03a-41a6-8593-add243c82586" targetNamespace="http://schemas.microsoft.com/office/2006/metadata/properties" ma:root="true" ma:fieldsID="3a6f6a639169c44c8c54a3d2ee8c9594" ns2:_="" ns3:_="">
    <xsd:import namespace="dcef4079-7867-4143-bf64-1ed518a7fd23"/>
    <xsd:import namespace="6d653776-b03a-41a6-8593-add243c82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k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4079-7867-4143-bf64-1ed518a7f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ki" ma:index="23" nillable="true" ma:displayName="Linkki" ma:format="Hyperlink" ma:internalName="Linkk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3776-b03a-41a6-8593-add243c82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367e25-f4e6-4d28-95fb-5fe5b3df94e4}" ma:internalName="TaxCatchAll" ma:showField="CatchAllData" ma:web="6d653776-b03a-41a6-8593-add243c825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ef4079-7867-4143-bf64-1ed518a7fd23">
      <Terms xmlns="http://schemas.microsoft.com/office/infopath/2007/PartnerControls"/>
    </lcf76f155ced4ddcb4097134ff3c332f>
    <Linkki xmlns="dcef4079-7867-4143-bf64-1ed518a7fd23">
      <Url xsi:nil="true"/>
      <Description xsi:nil="true"/>
    </Linkki>
    <TaxCatchAll xmlns="6d653776-b03a-41a6-8593-add243c82586" xsi:nil="true"/>
  </documentManagement>
</p:properties>
</file>

<file path=customXml/itemProps1.xml><?xml version="1.0" encoding="utf-8"?>
<ds:datastoreItem xmlns:ds="http://schemas.openxmlformats.org/officeDocument/2006/customXml" ds:itemID="{F156C4C4-DD7C-453D-BA9C-42CEB4EDD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f4079-7867-4143-bf64-1ed518a7fd23"/>
    <ds:schemaRef ds:uri="6d653776-b03a-41a6-8593-add243c82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417F1D-8F18-428E-AF7F-70B249C1E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C5C16-BE6C-4D74-BDCA-FAB8C8D17413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dcef4079-7867-4143-bf64-1ed518a7fd23"/>
    <ds:schemaRef ds:uri="http://purl.org/dc/dcmitype/"/>
    <ds:schemaRef ds:uri="http://schemas.openxmlformats.org/package/2006/metadata/core-properties"/>
    <ds:schemaRef ds:uri="6d653776-b03a-41a6-8593-add243c8258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2923</TotalTime>
  <Words>542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Work Sans</vt:lpstr>
      <vt:lpstr>Red Hat Display Black</vt:lpstr>
      <vt:lpstr>Segoe UI</vt:lpstr>
      <vt:lpstr>Arial</vt:lpstr>
      <vt:lpstr>Calibri</vt:lpstr>
      <vt:lpstr>Kielibuusti</vt:lpstr>
      <vt:lpstr>Oikeinkirjoitus: yhdyssanat</vt:lpstr>
      <vt:lpstr>Mikä on yhdyssana?</vt:lpstr>
      <vt:lpstr>Vakiintunut termi</vt:lpstr>
      <vt:lpstr>Kaksi substantiivia perusmuodossa</vt:lpstr>
      <vt:lpstr>Ensimmäinen sana genetiivissä 1/2</vt:lpstr>
      <vt:lpstr>Ensimmäinen sana genetiivissä 2/2</vt:lpstr>
      <vt:lpstr>Ensimmäinen sana adjektiivi</vt:lpstr>
      <vt:lpstr>Viimeinen sana muodostettu verbistä</vt:lpstr>
      <vt:lpstr>Sanaparin loppuosassa partisiippimuoto (esim. oleva, ollessa, ottaen, ottamatta, mainittu)</vt:lpstr>
      <vt:lpstr>Mikä on sanaliitto?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Tekstitaidot: Kielenhuolto. Oikeinkirjoitus: yhdyssanat</dc:title>
  <dc:creator>Hongisto, Paula S</dc:creator>
  <cp:lastModifiedBy>Leskelä, Anniina M E</cp:lastModifiedBy>
  <cp:revision>906</cp:revision>
  <dcterms:created xsi:type="dcterms:W3CDTF">2013-07-15T20:26:40Z</dcterms:created>
  <dcterms:modified xsi:type="dcterms:W3CDTF">2023-06-29T14:44:07Z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0x010100546D41C606376342B27E8A37ECB54F32</vt:lpwstr>
  </property>
  <property fmtid="{D5CDD505-2E9C-101B-9397-08002B2CF9AE}" pid="3" name="MediaServiceImageTags">
    <vt:lpwstr/>
  </property>
</Properties>
</file>