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466" r:id="rId5"/>
    <p:sldId id="289" r:id="rId6"/>
    <p:sldId id="427" r:id="rId7"/>
    <p:sldId id="481" r:id="rId8"/>
    <p:sldId id="487" r:id="rId9"/>
    <p:sldId id="488" r:id="rId10"/>
    <p:sldId id="282" r:id="rId11"/>
  </p:sldIdLst>
  <p:sldSz cx="12188825" cy="6858000"/>
  <p:notesSz cx="6761163" cy="9942513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ve.korpela@outlook.com" initials="e" lastIdx="1" clrIdx="0">
    <p:extLst>
      <p:ext uri="{19B8F6BF-5375-455C-9EA6-DF929625EA0E}">
        <p15:presenceInfo xmlns:p15="http://schemas.microsoft.com/office/powerpoint/2012/main" userId="6f716465a2a9144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00"/>
    <a:srgbClr val="FFF000"/>
    <a:srgbClr val="E95D0F"/>
    <a:srgbClr val="5A5A5A"/>
    <a:srgbClr val="00A0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4" autoAdjust="0"/>
    <p:restoredTop sz="86431" autoAdjust="0"/>
  </p:normalViewPr>
  <p:slideViewPr>
    <p:cSldViewPr snapToGrid="0" snapToObjects="1">
      <p:cViewPr varScale="1">
        <p:scale>
          <a:sx n="80" d="100"/>
          <a:sy n="80" d="100"/>
        </p:scale>
        <p:origin x="108" y="810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1" d="100"/>
          <a:sy n="91" d="100"/>
        </p:scale>
        <p:origin x="289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4CF9A87-3B15-9F09-5385-A9244B2A94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9C1C70-2B0F-4324-BC68-5B25D596EE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43601-7A2F-45B4-9F5C-30A30C66BE88}" type="datetimeFigureOut">
              <a:rPr lang="fi-FI" smtClean="0"/>
              <a:t>4.7.2023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FCB055-1762-7A52-AC0C-0112D5B350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A36148-B2CA-4161-0ED1-63119B6A31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0059D-4BA9-411A-AECC-F3EDF68A81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8702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C92D08-A8F4-2745-B7F1-264B4552FCDF}" type="datetimeFigureOut">
              <a:rPr lang="en-FI" smtClean="0"/>
              <a:t>07/04/2023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E2BA79-DD8F-1E42-8150-26603D60571F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864236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Korkeakoulujen ja tutkinto-ohjelmien johdolle ja suunnittelijoille tiedoksi: Kielibuusti on osa </a:t>
            </a:r>
            <a:r>
              <a:rPr lang="fi-FI" dirty="0" err="1"/>
              <a:t>KTM:n</a:t>
            </a:r>
            <a:r>
              <a:rPr lang="fi-FI" dirty="0"/>
              <a:t> ja </a:t>
            </a:r>
            <a:r>
              <a:rPr lang="fi-FI" dirty="0" err="1"/>
              <a:t>OKM:n</a:t>
            </a:r>
            <a:r>
              <a:rPr lang="fi-FI" dirty="0"/>
              <a:t> </a:t>
            </a:r>
            <a:r>
              <a:rPr lang="fi-FI" dirty="0" err="1"/>
              <a:t>Talent</a:t>
            </a:r>
            <a:r>
              <a:rPr lang="fi-FI" dirty="0"/>
              <a:t> </a:t>
            </a:r>
            <a:r>
              <a:rPr lang="fi-FI" dirty="0" err="1"/>
              <a:t>Boost</a:t>
            </a:r>
            <a:r>
              <a:rPr lang="fi-FI" dirty="0"/>
              <a:t> -hankekokonaisuutta. Eli siis integraatio ja työllistyminen edellä mennään!</a:t>
            </a:r>
          </a:p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E2BA79-DD8F-1E42-8150-26603D60571F}" type="slidenum">
              <a:rPr lang="en-FI" smtClean="0"/>
              <a:t>1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8666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E2BA79-DD8F-1E42-8150-26603D60571F}" type="slidenum">
              <a:rPr lang="en-FI" smtClean="0"/>
              <a:t>2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834704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E2BA79-DD8F-1E42-8150-26603D60571F}" type="slidenum">
              <a:rPr lang="en-FI" smtClean="0"/>
              <a:t>3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428697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E2BA79-DD8F-1E42-8150-26603D60571F}" type="slidenum">
              <a:rPr lang="en-FI" smtClean="0"/>
              <a:t>5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244773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E2BA79-DD8F-1E42-8150-26603D60571F}" type="slidenum">
              <a:rPr lang="en-FI" smtClean="0"/>
              <a:t>6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853962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E2BA79-DD8F-1E42-8150-26603D60571F}" type="slidenum">
              <a:rPr lang="en-FI" smtClean="0"/>
              <a:t>7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427703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03459" y="3705633"/>
            <a:ext cx="11162063" cy="1286529"/>
          </a:xfrm>
        </p:spPr>
        <p:txBody>
          <a:bodyPr anchor="t" anchorCtr="0">
            <a:noAutofit/>
          </a:bodyPr>
          <a:lstStyle>
            <a:lvl1pPr algn="l">
              <a:lnSpc>
                <a:spcPct val="110000"/>
              </a:lnSpc>
              <a:defRPr sz="4000" b="1">
                <a:solidFill>
                  <a:srgbClr val="FF5000"/>
                </a:solidFill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165031"/>
          </a:xfrm>
          <a:prstGeom prst="rect">
            <a:avLst/>
          </a:prstGeom>
        </p:spPr>
      </p:pic>
      <p:pic>
        <p:nvPicPr>
          <p:cNvPr id="6" name="Picture 5" descr="Metropolia Ammattikorkeakoulu.">
            <a:extLst>
              <a:ext uri="{FF2B5EF4-FFF2-40B4-BE49-F238E27FC236}">
                <a16:creationId xmlns:a16="http://schemas.microsoft.com/office/drawing/2014/main" id="{0BE4DA3C-5DE0-4D92-93B7-C31088A7F4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60198" y="5579763"/>
            <a:ext cx="1965964" cy="104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991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dia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401" y="0"/>
            <a:ext cx="5488935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B5D225F-6C42-4E4D-9002-C3D3C4C5E6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3643" y="1895975"/>
            <a:ext cx="5580769" cy="1301889"/>
          </a:xfrm>
        </p:spPr>
        <p:txBody>
          <a:bodyPr anchor="b"/>
          <a:lstStyle>
            <a:lvl1pPr algn="l">
              <a:spcBef>
                <a:spcPts val="960"/>
              </a:spcBef>
              <a:defRPr>
                <a:solidFill>
                  <a:srgbClr val="FF5000"/>
                </a:solidFill>
              </a:defRPr>
            </a:lvl1pPr>
          </a:lstStyle>
          <a:p>
            <a:r>
              <a:rPr lang="en-GB" dirty="0"/>
              <a:t>OTSIKKO</a:t>
            </a:r>
            <a:endParaRPr lang="en-FI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BC649A6A-AD37-4A31-8FDE-C6D3F31891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3643" y="3153832"/>
            <a:ext cx="5582039" cy="1306408"/>
          </a:xfrm>
        </p:spPr>
        <p:txBody>
          <a:bodyPr anchor="t" anchorCtr="0">
            <a:noAutofit/>
          </a:bodyPr>
          <a:lstStyle>
            <a:lvl1pPr marL="0" indent="0">
              <a:buNone/>
              <a:defRPr sz="4000" b="1" i="0">
                <a:solidFill>
                  <a:srgbClr val="5A5A5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ALAOTSIKKO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60CD74-0259-4D7A-9FB6-49A424BC2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4605" y="5580907"/>
            <a:ext cx="1965964" cy="104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32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_ei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147089" cy="6858000"/>
          </a:xfrm>
          <a:prstGeom prst="rect">
            <a:avLst/>
          </a:prstGeom>
          <a:solidFill>
            <a:srgbClr val="FF5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28C57C-0FB1-6C43-845B-446C7E75B5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18839" y="2481213"/>
            <a:ext cx="5470771" cy="1391855"/>
          </a:xfrm>
        </p:spPr>
        <p:txBody>
          <a:bodyPr/>
          <a:lstStyle>
            <a:lvl1pPr>
              <a:defRPr sz="3000">
                <a:solidFill>
                  <a:srgbClr val="5A5A5A"/>
                </a:solidFill>
              </a:defRPr>
            </a:lvl1pPr>
          </a:lstStyle>
          <a:p>
            <a:pPr lvl="0"/>
            <a:r>
              <a:rPr lang="en-US" dirty="0"/>
              <a:t>OTSIKKO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F140B4-7D62-44A3-AE14-4121A236E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60198" y="5579763"/>
            <a:ext cx="1965964" cy="104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184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_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422F69E-C255-4730-9B47-A72D64F6C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147089" cy="6858000"/>
          </a:xfrm>
          <a:prstGeom prst="rect">
            <a:avLst/>
          </a:prstGeom>
          <a:solidFill>
            <a:srgbClr val="FF5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750EB0-7ECD-E94A-9DB2-EA0CCFF4A4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18840" y="2481213"/>
            <a:ext cx="5470771" cy="1391855"/>
          </a:xfrm>
        </p:spPr>
        <p:txBody>
          <a:bodyPr/>
          <a:lstStyle>
            <a:lvl1pPr>
              <a:defRPr sz="3000">
                <a:solidFill>
                  <a:srgbClr val="5A5A5A"/>
                </a:solidFill>
              </a:defRPr>
            </a:lvl1pPr>
          </a:lstStyle>
          <a:p>
            <a:r>
              <a:rPr lang="en-GB" dirty="0"/>
              <a:t>OTSIKKO</a:t>
            </a:r>
            <a:endParaRPr lang="en-FI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0" y="1191846"/>
            <a:ext cx="5147089" cy="566615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F370C4-AF2B-4F6C-A71D-8DDC6C6AF1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60198" y="5579763"/>
            <a:ext cx="1965964" cy="104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5945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_1_teksti_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E71997-FB8C-4D1A-A6BD-562DFD1DA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147089" cy="6858000"/>
          </a:xfrm>
          <a:prstGeom prst="rect">
            <a:avLst/>
          </a:prstGeom>
          <a:solidFill>
            <a:srgbClr val="FF5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5796169" y="609602"/>
            <a:ext cx="5780741" cy="4601985"/>
          </a:xfrm>
        </p:spPr>
        <p:txBody>
          <a:bodyPr>
            <a:noAutofit/>
          </a:bodyPr>
          <a:lstStyle>
            <a:lvl1pPr marL="0" indent="0">
              <a:buClr>
                <a:srgbClr val="5A5A5A"/>
              </a:buClr>
              <a:buFont typeface="Arial"/>
              <a:buNone/>
              <a:defRPr sz="2400" baseline="0">
                <a:solidFill>
                  <a:srgbClr val="5A5A5A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err="1"/>
              <a:t>Teksti</a:t>
            </a:r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5147089" cy="566615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B30335-B060-40EE-90F8-4D711D40E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60198" y="5579763"/>
            <a:ext cx="1965964" cy="104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235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_2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6008AF-28B8-4FA6-ADF2-89F2D9E3F9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4605" y="5580907"/>
            <a:ext cx="1965964" cy="104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139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_2_ei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041736" y="0"/>
            <a:ext cx="5147089" cy="6858000"/>
          </a:xfrm>
          <a:prstGeom prst="rect">
            <a:avLst/>
          </a:prstGeom>
          <a:solidFill>
            <a:srgbClr val="FFF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56402C-FC87-4D40-8CEA-ECD326D560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8349" y="2481213"/>
            <a:ext cx="5470771" cy="1391855"/>
          </a:xfrm>
        </p:spPr>
        <p:txBody>
          <a:bodyPr/>
          <a:lstStyle>
            <a:lvl1pPr>
              <a:defRPr sz="3000">
                <a:solidFill>
                  <a:srgbClr val="5A5A5A"/>
                </a:solidFill>
              </a:defRPr>
            </a:lvl1pPr>
          </a:lstStyle>
          <a:p>
            <a:r>
              <a:rPr lang="en-GB" dirty="0"/>
              <a:t>OTSIKKO</a:t>
            </a:r>
            <a:endParaRPr lang="en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A455D1-0D2E-4E79-B9C0-B3AAC7C975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4605" y="5580907"/>
            <a:ext cx="1965964" cy="104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105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_2_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041736" y="0"/>
            <a:ext cx="5147089" cy="6858000"/>
          </a:xfrm>
          <a:prstGeom prst="rect">
            <a:avLst/>
          </a:prstGeom>
          <a:solidFill>
            <a:srgbClr val="FFF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2B9E3A-1F8D-6040-AC78-8F13F16FF3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8349" y="2481213"/>
            <a:ext cx="5470771" cy="1391855"/>
          </a:xfrm>
        </p:spPr>
        <p:txBody>
          <a:bodyPr/>
          <a:lstStyle>
            <a:lvl1pPr>
              <a:defRPr sz="3000">
                <a:solidFill>
                  <a:srgbClr val="5A5A5A"/>
                </a:solidFill>
              </a:defRPr>
            </a:lvl1pPr>
          </a:lstStyle>
          <a:p>
            <a:pPr lvl="0"/>
            <a:r>
              <a:rPr lang="en-US" dirty="0"/>
              <a:t>OTSIKKO</a:t>
            </a:r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7041736" y="1191846"/>
            <a:ext cx="5147089" cy="566615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AB3823-DA59-439E-8DE7-39F0D2B3A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4605" y="5580907"/>
            <a:ext cx="1965964" cy="104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3379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_2_teksti_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041736" y="0"/>
            <a:ext cx="5147089" cy="6858000"/>
          </a:xfrm>
          <a:prstGeom prst="rect">
            <a:avLst/>
          </a:prstGeom>
          <a:solidFill>
            <a:srgbClr val="FFF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7375359" y="385011"/>
            <a:ext cx="4508322" cy="235819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911015-1A58-4E23-93D6-F34151507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4605" y="6121275"/>
            <a:ext cx="952774" cy="508146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92EA8C-3A4D-FEA1-0568-9311F7A9F2E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7013" y="6356350"/>
            <a:ext cx="2628483" cy="365125"/>
          </a:xfrm>
        </p:spPr>
        <p:txBody>
          <a:bodyPr/>
          <a:lstStyle/>
          <a:p>
            <a:r>
              <a:rPr lang="fi-FI"/>
              <a:t>© 2023 Eveliina Korpela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296BF0-3A82-1E21-02EA-7D7D74ABA14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235763" y="6264295"/>
            <a:ext cx="618457" cy="365125"/>
          </a:xfrm>
        </p:spPr>
        <p:txBody>
          <a:bodyPr/>
          <a:lstStyle/>
          <a:p>
            <a:fld id="{BF977E42-7BA5-41B3-82A8-7568251E22C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2C14837-F861-E1BF-0F72-7C4DAD4D6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498820"/>
            <a:ext cx="6056054" cy="835945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FFCB666-E9A9-A71C-E7CF-316268CB2FB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375525" y="3043238"/>
            <a:ext cx="4508500" cy="228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F41A795-784E-3CB2-238E-E408627133D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" y="1671638"/>
            <a:ext cx="6056313" cy="39830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73071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_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54335" y="0"/>
            <a:ext cx="1434490" cy="6858000"/>
          </a:xfrm>
          <a:prstGeom prst="rect">
            <a:avLst/>
          </a:prstGeom>
          <a:solidFill>
            <a:srgbClr val="FFF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650202" y="609602"/>
            <a:ext cx="9477499" cy="4601985"/>
          </a:xfrm>
        </p:spPr>
        <p:txBody>
          <a:bodyPr>
            <a:noAutofit/>
          </a:bodyPr>
          <a:lstStyle>
            <a:lvl1pPr marL="0" indent="0">
              <a:buClr>
                <a:srgbClr val="5A5A5A"/>
              </a:buClr>
              <a:buFont typeface="Arial"/>
              <a:buNone/>
              <a:defRPr sz="2400" baseline="0">
                <a:solidFill>
                  <a:srgbClr val="5A5A5A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err="1"/>
              <a:t>Teksti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887E9D5-489A-4EA3-8B59-C3D27D652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4605" y="5580907"/>
            <a:ext cx="1965964" cy="104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2902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_otsikko_tyhjä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49008-A790-9F40-A083-446FED94E5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271" y="550744"/>
            <a:ext cx="6600441" cy="1016000"/>
          </a:xfrm>
        </p:spPr>
        <p:txBody>
          <a:bodyPr/>
          <a:lstStyle>
            <a:lvl1pPr>
              <a:defRPr sz="3000">
                <a:solidFill>
                  <a:srgbClr val="5A5A5A"/>
                </a:solidFill>
              </a:defRPr>
            </a:lvl1pPr>
          </a:lstStyle>
          <a:p>
            <a:pPr lvl="0"/>
            <a:r>
              <a:rPr lang="en-US" dirty="0"/>
              <a:t>OTSIKKO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6F4917-7991-4E4C-8865-5D48B4284D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4605" y="5580907"/>
            <a:ext cx="1965964" cy="104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621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16359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2B0BAB5-7938-4C84-918B-56D211D6CE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459" y="3705633"/>
            <a:ext cx="11162063" cy="1286529"/>
          </a:xfrm>
        </p:spPr>
        <p:txBody>
          <a:bodyPr anchor="t" anchorCtr="0">
            <a:noAutofit/>
          </a:bodyPr>
          <a:lstStyle>
            <a:lvl1pPr algn="l">
              <a:lnSpc>
                <a:spcPct val="110000"/>
              </a:lnSpc>
              <a:defRPr sz="4000" b="1">
                <a:solidFill>
                  <a:srgbClr val="FF5000"/>
                </a:solidFill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pic>
        <p:nvPicPr>
          <p:cNvPr id="2" name="Picture 1" descr="Metropolia Ammattikorkeakoulu.">
            <a:extLst>
              <a:ext uri="{FF2B5EF4-FFF2-40B4-BE49-F238E27FC236}">
                <a16:creationId xmlns:a16="http://schemas.microsoft.com/office/drawing/2014/main" id="{4A69CE1B-BFE1-4E2A-BCB2-6CA2519DDC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60198" y="5579763"/>
            <a:ext cx="1965964" cy="104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5495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_otsikko_tyhjä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7E255-173B-4F4F-996E-0AB6E9F205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271" y="550744"/>
            <a:ext cx="6600441" cy="1016000"/>
          </a:xfrm>
        </p:spPr>
        <p:txBody>
          <a:bodyPr/>
          <a:lstStyle>
            <a:lvl1pPr>
              <a:defRPr sz="3000">
                <a:solidFill>
                  <a:srgbClr val="5A5A5A"/>
                </a:solidFill>
              </a:defRPr>
            </a:lvl1pPr>
          </a:lstStyle>
          <a:p>
            <a:pPr lvl="0"/>
            <a:r>
              <a:rPr lang="en-US" dirty="0"/>
              <a:t>OTSIKKO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C39C95-0C78-40BC-9D23-C64BC6382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60198" y="5579763"/>
            <a:ext cx="1965964" cy="104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5426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434490" cy="6858000"/>
          </a:xfrm>
          <a:prstGeom prst="rect">
            <a:avLst/>
          </a:prstGeom>
          <a:solidFill>
            <a:srgbClr val="FF5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D6F256-C579-A346-AF42-3D9DBA48B0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90354" y="2626476"/>
            <a:ext cx="6756330" cy="1391855"/>
          </a:xfrm>
        </p:spPr>
        <p:txBody>
          <a:bodyPr/>
          <a:lstStyle>
            <a:lvl1pPr>
              <a:defRPr sz="3000">
                <a:solidFill>
                  <a:srgbClr val="5A5A5A"/>
                </a:solidFill>
              </a:defRPr>
            </a:lvl1pPr>
          </a:lstStyle>
          <a:p>
            <a:pPr lvl="0"/>
            <a:r>
              <a:rPr lang="en-US" dirty="0"/>
              <a:t>OTSIKKO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97D28E-814D-473B-A103-C5BC79591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60198" y="5579763"/>
            <a:ext cx="1965964" cy="104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2174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_otsikko_teksti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54335" y="0"/>
            <a:ext cx="1434490" cy="6858000"/>
          </a:xfrm>
          <a:prstGeom prst="rect">
            <a:avLst/>
          </a:prstGeom>
          <a:solidFill>
            <a:srgbClr val="FFF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343C3-2969-6343-AC9B-D9FE59DCF0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2953" y="539280"/>
            <a:ext cx="5470771" cy="1391855"/>
          </a:xfrm>
        </p:spPr>
        <p:txBody>
          <a:bodyPr/>
          <a:lstStyle>
            <a:lvl1pPr>
              <a:defRPr sz="3000">
                <a:solidFill>
                  <a:srgbClr val="5A5A5A"/>
                </a:solidFill>
              </a:defRPr>
            </a:lvl1pPr>
          </a:lstStyle>
          <a:p>
            <a:pPr lvl="0"/>
            <a:r>
              <a:rPr lang="en-US" dirty="0"/>
              <a:t>OTSIKKO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992953" y="2183390"/>
            <a:ext cx="9118606" cy="2939888"/>
          </a:xfrm>
        </p:spPr>
        <p:txBody>
          <a:bodyPr>
            <a:noAutofit/>
          </a:bodyPr>
          <a:lstStyle>
            <a:lvl1pPr marL="0" indent="0">
              <a:buClr>
                <a:srgbClr val="5A5A5A"/>
              </a:buClr>
              <a:buFont typeface="Arial"/>
              <a:buNone/>
              <a:defRPr sz="2400" baseline="0">
                <a:solidFill>
                  <a:srgbClr val="5A5A5A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err="1"/>
              <a:t>Teksti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06CDE3-86FE-4E90-A51F-059B9AAB98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4605" y="5580907"/>
            <a:ext cx="1965964" cy="104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0733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_otsikko_teksti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3C1BC-2565-5544-BB5B-DF4611A221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7653" y="539280"/>
            <a:ext cx="5470771" cy="1391855"/>
          </a:xfrm>
        </p:spPr>
        <p:txBody>
          <a:bodyPr/>
          <a:lstStyle>
            <a:lvl1pPr>
              <a:defRPr sz="3000">
                <a:solidFill>
                  <a:srgbClr val="5A5A5A"/>
                </a:solidFill>
              </a:defRPr>
            </a:lvl1pPr>
          </a:lstStyle>
          <a:p>
            <a:pPr lvl="0"/>
            <a:r>
              <a:rPr lang="en-US" dirty="0"/>
              <a:t>OTSIKKO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 hasCustomPrompt="1"/>
          </p:nvPr>
        </p:nvSpPr>
        <p:spPr>
          <a:xfrm>
            <a:off x="2067653" y="2183390"/>
            <a:ext cx="9118606" cy="2939888"/>
          </a:xfrm>
        </p:spPr>
        <p:txBody>
          <a:bodyPr>
            <a:noAutofit/>
          </a:bodyPr>
          <a:lstStyle>
            <a:lvl1pPr marL="0" indent="0">
              <a:buClr>
                <a:srgbClr val="5A5A5A"/>
              </a:buClr>
              <a:buFont typeface="Arial"/>
              <a:buNone/>
              <a:defRPr sz="2400" baseline="0">
                <a:solidFill>
                  <a:srgbClr val="5A5A5A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err="1"/>
              <a:t>Teksti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ACFF51-2D03-4B25-9914-A899DBDB5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434490" cy="6858000"/>
          </a:xfrm>
          <a:prstGeom prst="rect">
            <a:avLst/>
          </a:prstGeom>
          <a:solidFill>
            <a:srgbClr val="FF5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0E9725-3525-4901-89F2-169DA6AC8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60198" y="5579763"/>
            <a:ext cx="1965964" cy="104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1118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/sitaa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364336" y="0"/>
            <a:ext cx="6824488" cy="4500134"/>
          </a:xfrm>
          <a:prstGeom prst="rect">
            <a:avLst/>
          </a:prstGeom>
          <a:solidFill>
            <a:srgbClr val="FFF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484111" y="2243937"/>
            <a:ext cx="4456112" cy="1316038"/>
          </a:xfrm>
        </p:spPr>
        <p:txBody>
          <a:bodyPr>
            <a:normAutofit/>
          </a:bodyPr>
          <a:lstStyle>
            <a:lvl1pPr marL="0" indent="0">
              <a:buNone/>
              <a:defRPr sz="2800" baseline="0"/>
            </a:lvl1pPr>
          </a:lstStyle>
          <a:p>
            <a:pPr lvl="0"/>
            <a:r>
              <a:rPr lang="en-US" dirty="0" err="1"/>
              <a:t>Sitaatti</a:t>
            </a:r>
            <a:r>
              <a:rPr lang="en-US" dirty="0"/>
              <a:t> tai slogan</a:t>
            </a:r>
          </a:p>
        </p:txBody>
      </p:sp>
      <p:pic>
        <p:nvPicPr>
          <p:cNvPr id="13" name="Pictur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5125" y="1384300"/>
            <a:ext cx="5473700" cy="54737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35D9CEA-03C2-4683-94BB-38EC15877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4605" y="5580907"/>
            <a:ext cx="1965964" cy="104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6851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/sitaatti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364336" y="0"/>
            <a:ext cx="6824488" cy="4500134"/>
          </a:xfrm>
          <a:prstGeom prst="rect">
            <a:avLst/>
          </a:prstGeom>
          <a:solidFill>
            <a:srgbClr val="FFF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484111" y="2243937"/>
            <a:ext cx="4456112" cy="1316038"/>
          </a:xfrm>
        </p:spPr>
        <p:txBody>
          <a:bodyPr>
            <a:noAutofit/>
          </a:bodyPr>
          <a:lstStyle>
            <a:lvl1pPr marL="0" indent="0">
              <a:buNone/>
              <a:defRPr sz="2800" baseline="0"/>
            </a:lvl1pPr>
          </a:lstStyle>
          <a:p>
            <a:pPr lvl="0"/>
            <a:r>
              <a:rPr lang="en-US" dirty="0" err="1"/>
              <a:t>Sitaatti</a:t>
            </a:r>
            <a:r>
              <a:rPr lang="en-US" dirty="0"/>
              <a:t> tai slogan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740525" y="1409700"/>
            <a:ext cx="5448300" cy="5448300"/>
          </a:xfrm>
        </p:spPr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8CC785-6C44-4182-8E65-F01DBB709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4605" y="5580907"/>
            <a:ext cx="1965964" cy="104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0244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dia Placeholder 7"/>
          <p:cNvSpPr>
            <a:spLocks noGrp="1"/>
          </p:cNvSpPr>
          <p:nvPr>
            <p:ph type="media" sz="quarter" idx="10"/>
          </p:nvPr>
        </p:nvSpPr>
        <p:spPr>
          <a:xfrm>
            <a:off x="2995399" y="1612706"/>
            <a:ext cx="6198027" cy="3182412"/>
          </a:xfrm>
        </p:spPr>
        <p:txBody>
          <a:bodyPr/>
          <a:lstStyle/>
          <a:p>
            <a:endParaRPr lang="fi-FI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AD0950-44FC-45CE-A679-3F96F8F50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4605" y="5580907"/>
            <a:ext cx="1965964" cy="104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2976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7020000" cy="6858000"/>
          </a:xfrm>
          <a:prstGeom prst="rect">
            <a:avLst/>
          </a:prstGeom>
          <a:solidFill>
            <a:srgbClr val="FFF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AD56A16-7194-0C4D-AC11-246776FE60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84681" y="2222786"/>
            <a:ext cx="2852771" cy="1699927"/>
          </a:xfrm>
        </p:spPr>
        <p:txBody>
          <a:bodyPr/>
          <a:lstStyle>
            <a:lvl1pPr algn="r">
              <a:defRPr sz="3000">
                <a:solidFill>
                  <a:srgbClr val="5A5A5A"/>
                </a:solidFill>
              </a:defRPr>
            </a:lvl1pPr>
          </a:lstStyle>
          <a:p>
            <a:pPr lvl="0"/>
            <a:r>
              <a:rPr lang="en-US" dirty="0"/>
              <a:t>LOPETUS</a:t>
            </a:r>
          </a:p>
        </p:txBody>
      </p:sp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68400"/>
            <a:ext cx="7023100" cy="568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1E5A0C-DAFC-43D2-9B26-5DB4C01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60198" y="5579763"/>
            <a:ext cx="1965964" cy="104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015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15818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7A4DF38-884F-497E-800B-C0DCFE3527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459" y="3705633"/>
            <a:ext cx="11162063" cy="1286529"/>
          </a:xfrm>
        </p:spPr>
        <p:txBody>
          <a:bodyPr anchor="t" anchorCtr="0">
            <a:noAutofit/>
          </a:bodyPr>
          <a:lstStyle>
            <a:lvl1pPr algn="l">
              <a:lnSpc>
                <a:spcPct val="110000"/>
              </a:lnSpc>
              <a:defRPr sz="4000" b="1">
                <a:solidFill>
                  <a:srgbClr val="FF5000"/>
                </a:solidFill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pic>
        <p:nvPicPr>
          <p:cNvPr id="2" name="Picture 1" descr="Metropolia Ammattikorkeakoulu.">
            <a:extLst>
              <a:ext uri="{FF2B5EF4-FFF2-40B4-BE49-F238E27FC236}">
                <a16:creationId xmlns:a16="http://schemas.microsoft.com/office/drawing/2014/main" id="{2B50ADE9-413D-4AB6-A054-B43B1EA94F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60198" y="5579763"/>
            <a:ext cx="1965964" cy="104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318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15818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DC54BEA-AEC2-4258-823A-81299F6906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459" y="3705633"/>
            <a:ext cx="11162063" cy="1286529"/>
          </a:xfrm>
        </p:spPr>
        <p:txBody>
          <a:bodyPr anchor="t" anchorCtr="0">
            <a:noAutofit/>
          </a:bodyPr>
          <a:lstStyle>
            <a:lvl1pPr algn="l">
              <a:lnSpc>
                <a:spcPct val="110000"/>
              </a:lnSpc>
              <a:defRPr sz="4000" b="1">
                <a:solidFill>
                  <a:srgbClr val="FF5000"/>
                </a:solidFill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pic>
        <p:nvPicPr>
          <p:cNvPr id="2" name="Picture 1" descr="Metropolia Ammattikorkeakoulu.">
            <a:extLst>
              <a:ext uri="{FF2B5EF4-FFF2-40B4-BE49-F238E27FC236}">
                <a16:creationId xmlns:a16="http://schemas.microsoft.com/office/drawing/2014/main" id="{9586FA35-2E6C-4FD3-BCFB-0F1A8A2404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60198" y="5579763"/>
            <a:ext cx="1965964" cy="104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812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88825" cy="3163888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289A53E-B83F-4491-BF05-EB322CE2FB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459" y="3705633"/>
            <a:ext cx="11162063" cy="1286529"/>
          </a:xfrm>
        </p:spPr>
        <p:txBody>
          <a:bodyPr anchor="t" anchorCtr="0">
            <a:noAutofit/>
          </a:bodyPr>
          <a:lstStyle>
            <a:lvl1pPr algn="l">
              <a:lnSpc>
                <a:spcPct val="110000"/>
              </a:lnSpc>
              <a:defRPr sz="4000" b="1">
                <a:solidFill>
                  <a:srgbClr val="FF5000"/>
                </a:solidFill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pic>
        <p:nvPicPr>
          <p:cNvPr id="2" name="Picture 1" descr="Metropolia Ammattikorkeakoulu.">
            <a:extLst>
              <a:ext uri="{FF2B5EF4-FFF2-40B4-BE49-F238E27FC236}">
                <a16:creationId xmlns:a16="http://schemas.microsoft.com/office/drawing/2014/main" id="{527298A6-DA5C-4095-A189-94B6DCDF05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60198" y="5579763"/>
            <a:ext cx="1965964" cy="104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512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05521-40D0-DC41-BEC0-52D1E5A0C3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3643" y="1895975"/>
            <a:ext cx="5580769" cy="1301889"/>
          </a:xfrm>
        </p:spPr>
        <p:txBody>
          <a:bodyPr anchor="b"/>
          <a:lstStyle>
            <a:lvl1pPr algn="l">
              <a:spcBef>
                <a:spcPts val="960"/>
              </a:spcBef>
              <a:defRPr>
                <a:solidFill>
                  <a:srgbClr val="FF5000"/>
                </a:solidFill>
              </a:defRPr>
            </a:lvl1pPr>
          </a:lstStyle>
          <a:p>
            <a:r>
              <a:rPr lang="en-GB" dirty="0"/>
              <a:t>OTSIKKO</a:t>
            </a:r>
            <a:endParaRPr lang="en-FI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13643" y="3153832"/>
            <a:ext cx="5582039" cy="1306408"/>
          </a:xfrm>
        </p:spPr>
        <p:txBody>
          <a:bodyPr anchor="t" anchorCtr="0">
            <a:noAutofit/>
          </a:bodyPr>
          <a:lstStyle>
            <a:lvl1pPr marL="0" indent="0">
              <a:buNone/>
              <a:defRPr sz="4000" b="1" i="0">
                <a:solidFill>
                  <a:srgbClr val="5A5A5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ALAOTSIKKO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699250" y="0"/>
            <a:ext cx="5489575" cy="685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A72854-0625-429B-8E67-D211B13B1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4605" y="5580907"/>
            <a:ext cx="1965964" cy="104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555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B10CC-5900-114B-9926-C4208EB94B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3643" y="1891456"/>
            <a:ext cx="7632314" cy="1306408"/>
          </a:xfrm>
        </p:spPr>
        <p:txBody>
          <a:bodyPr anchor="b"/>
          <a:lstStyle>
            <a:lvl1pPr>
              <a:defRPr>
                <a:solidFill>
                  <a:srgbClr val="FF5000"/>
                </a:solidFill>
              </a:defRPr>
            </a:lvl1pPr>
          </a:lstStyle>
          <a:p>
            <a:r>
              <a:rPr lang="en-GB" dirty="0"/>
              <a:t>OTSIKKO</a:t>
            </a:r>
            <a:endParaRPr lang="en-FI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13643" y="3153832"/>
            <a:ext cx="7632313" cy="1306408"/>
          </a:xfrm>
        </p:spPr>
        <p:txBody>
          <a:bodyPr anchor="t" anchorCtr="0">
            <a:noAutofit/>
          </a:bodyPr>
          <a:lstStyle>
            <a:lvl1pPr marL="0" indent="0">
              <a:buNone/>
              <a:defRPr sz="4000" b="1" i="0">
                <a:solidFill>
                  <a:srgbClr val="5A5A5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ALAOTSIKKO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B95492-62CC-421A-BA3C-D50FE5B35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4605" y="5580907"/>
            <a:ext cx="1965964" cy="104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4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5420A-C332-E846-BFD6-F09430960B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51886" y="1890968"/>
            <a:ext cx="5582039" cy="1306896"/>
          </a:xfrm>
        </p:spPr>
        <p:txBody>
          <a:bodyPr anchor="b"/>
          <a:lstStyle>
            <a:lvl1pPr>
              <a:defRPr>
                <a:solidFill>
                  <a:srgbClr val="FF5000"/>
                </a:solidFill>
              </a:defRPr>
            </a:lvl1pPr>
          </a:lstStyle>
          <a:p>
            <a:r>
              <a:rPr lang="en-GB" dirty="0"/>
              <a:t>OTSIKKO</a:t>
            </a:r>
            <a:endParaRPr lang="en-FI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051886" y="3153832"/>
            <a:ext cx="5582039" cy="1306408"/>
          </a:xfrm>
        </p:spPr>
        <p:txBody>
          <a:bodyPr anchor="t" anchorCtr="0">
            <a:noAutofit/>
          </a:bodyPr>
          <a:lstStyle>
            <a:lvl1pPr marL="0" indent="0">
              <a:buNone/>
              <a:defRPr sz="4000" b="1" i="0">
                <a:solidFill>
                  <a:srgbClr val="5A5A5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ALAOTSIKKO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89575" cy="685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948321-8F85-410E-BD14-E3EEA6948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60198" y="5579763"/>
            <a:ext cx="1965964" cy="104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55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1022" y="0"/>
            <a:ext cx="5493543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2AB9A08-CE91-4B85-B0E2-1E4A2D9C04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7189" y="363110"/>
            <a:ext cx="5846735" cy="701761"/>
          </a:xfrm>
        </p:spPr>
        <p:txBody>
          <a:bodyPr anchor="b"/>
          <a:lstStyle>
            <a:lvl1pPr>
              <a:defRPr>
                <a:solidFill>
                  <a:srgbClr val="FF5000"/>
                </a:solidFill>
              </a:defRPr>
            </a:lvl1pPr>
          </a:lstStyle>
          <a:p>
            <a:r>
              <a:rPr lang="en-GB" dirty="0"/>
              <a:t>OTSIKKO</a:t>
            </a:r>
            <a:endParaRPr lang="en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4E585C-6CFB-45CC-A512-B9A35F0BC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10360" y="5926515"/>
            <a:ext cx="1315802" cy="70176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61F00A-D3D4-9759-9D8B-6242A2567E4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544273" y="6356350"/>
            <a:ext cx="2607540" cy="365125"/>
          </a:xfrm>
        </p:spPr>
        <p:txBody>
          <a:bodyPr/>
          <a:lstStyle/>
          <a:p>
            <a:r>
              <a:rPr lang="fi-FI"/>
              <a:t>© 2023 Eveliina Korpela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97B898-8189-CCB6-CFD7-0C17B1389F8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936517" y="6312327"/>
            <a:ext cx="438406" cy="365125"/>
          </a:xfrm>
        </p:spPr>
        <p:txBody>
          <a:bodyPr/>
          <a:lstStyle/>
          <a:p>
            <a:fld id="{BF977E42-7BA5-41B3-82A8-7568251E22C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92F527F-469F-2B87-BE55-256F90310A7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787189" y="1359568"/>
            <a:ext cx="5846011" cy="43313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729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28ED70-AFD4-1215-07AF-C460615287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01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© 2023 Eveliina Korpela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41EC4F-47F0-94CA-B95A-D3B738CDAF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9013" y="6356350"/>
            <a:ext cx="2741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77E42-7BA5-41B3-82A8-7568251E22C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4443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5" r:id="rId2"/>
    <p:sldLayoutId id="2147483682" r:id="rId3"/>
    <p:sldLayoutId id="2147483673" r:id="rId4"/>
    <p:sldLayoutId id="2147483687" r:id="rId5"/>
    <p:sldLayoutId id="2147483688" r:id="rId6"/>
    <p:sldLayoutId id="2147483664" r:id="rId7"/>
    <p:sldLayoutId id="2147483689" r:id="rId8"/>
    <p:sldLayoutId id="2147483698" r:id="rId9"/>
    <p:sldLayoutId id="2147483670" r:id="rId10"/>
    <p:sldLayoutId id="2147483695" r:id="rId11"/>
    <p:sldLayoutId id="2147483662" r:id="rId12"/>
    <p:sldLayoutId id="2147483697" r:id="rId13"/>
    <p:sldLayoutId id="2147483694" r:id="rId14"/>
    <p:sldLayoutId id="2147483696" r:id="rId15"/>
    <p:sldLayoutId id="2147483667" r:id="rId16"/>
    <p:sldLayoutId id="2147483674" r:id="rId17"/>
    <p:sldLayoutId id="2147483700" r:id="rId18"/>
    <p:sldLayoutId id="2147483677" r:id="rId19"/>
    <p:sldLayoutId id="2147483678" r:id="rId20"/>
    <p:sldLayoutId id="2147483692" r:id="rId21"/>
    <p:sldLayoutId id="2147483676" r:id="rId22"/>
    <p:sldLayoutId id="2147483669" r:id="rId23"/>
    <p:sldLayoutId id="2147483672" r:id="rId24"/>
    <p:sldLayoutId id="2147483699" r:id="rId25"/>
    <p:sldLayoutId id="2147483693" r:id="rId26"/>
    <p:sldLayoutId id="2147483666" r:id="rId2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000" b="1" i="0" kern="1200">
          <a:solidFill>
            <a:srgbClr val="FF500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ln>
            <a:noFill/>
          </a:ln>
          <a:solidFill>
            <a:srgbClr val="5A5A5A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ln>
            <a:noFill/>
          </a:ln>
          <a:solidFill>
            <a:srgbClr val="5A5A5A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ln>
            <a:noFill/>
          </a:ln>
          <a:solidFill>
            <a:srgbClr val="5A5A5A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ln>
            <a:noFill/>
          </a:ln>
          <a:solidFill>
            <a:srgbClr val="5A5A5A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ln>
            <a:noFill/>
          </a:ln>
          <a:solidFill>
            <a:srgbClr val="5A5A5A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4" Type="http://schemas.openxmlformats.org/officeDocument/2006/relationships/hyperlink" Target="http://creativecommons.org/licenses/by/4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7B09B-DDDB-3A49-A315-A15EFD4F8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549" y="3990777"/>
            <a:ext cx="11162063" cy="1286529"/>
          </a:xfrm>
        </p:spPr>
        <p:txBody>
          <a:bodyPr/>
          <a:lstStyle/>
          <a:p>
            <a:r>
              <a:rPr lang="fi-FI" sz="3600" dirty="0">
                <a:latin typeface="Arial,Helvetica,sans-serif"/>
              </a:rPr>
              <a:t>Mistä tiedän, onko tieto luotettavaa? –</a:t>
            </a:r>
            <a:br>
              <a:rPr lang="fi-FI" sz="3600" dirty="0">
                <a:latin typeface="Arial,Helvetica,sans-serif"/>
              </a:rPr>
            </a:br>
            <a:r>
              <a:rPr lang="fi-FI" sz="3600" dirty="0">
                <a:latin typeface="Arial,Helvetica,sans-serif"/>
              </a:rPr>
              <a:t>Tiedon luotettavuuden arviointi</a:t>
            </a:r>
            <a:endParaRPr lang="en-FI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08FF4678-A4EC-1098-15E4-7B3A0B265BCA}"/>
              </a:ext>
            </a:extLst>
          </p:cNvPr>
          <p:cNvSpPr txBox="1"/>
          <p:nvPr/>
        </p:nvSpPr>
        <p:spPr>
          <a:xfrm>
            <a:off x="795616" y="5426052"/>
            <a:ext cx="7975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rgbClr val="FF5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Eveliina Korpela</a:t>
            </a:r>
          </a:p>
        </p:txBody>
      </p:sp>
    </p:spTree>
    <p:extLst>
      <p:ext uri="{BB962C8B-B14F-4D97-AF65-F5344CB8AC3E}">
        <p14:creationId xmlns:p14="http://schemas.microsoft.com/office/powerpoint/2010/main" val="2665159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76A4F7C-B7DF-794C-90C1-2BDF9B20B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Kuka on tiedon julkaisija?</a:t>
            </a:r>
            <a:endParaRPr lang="en-FI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8159BDB-1299-556A-C813-25B8CCD0016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094412" y="1215341"/>
            <a:ext cx="5582039" cy="3713627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Onko lähde luotettavana pidetty tietolähde? (</a:t>
            </a:r>
            <a:r>
              <a:rPr lang="fi-FI" sz="3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Valvira, uutistoimisto, YLE, THL, yliopisto…</a:t>
            </a:r>
            <a:r>
              <a:rPr lang="fi-FI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Onko lähde kaupallinen? </a:t>
            </a:r>
            <a:br>
              <a:rPr lang="fi-FI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3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(MTV, Fazer, H&amp;M…)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Onko lähde aatteellinen yhteisö?</a:t>
            </a:r>
            <a:br>
              <a:rPr lang="fi-FI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3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(Poliittinen puolue, uskonnollinen yhteisö…) 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739EE4-EF7A-A351-2539-C1BC48D3028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© 2023 Eveliina Korpela</a:t>
            </a:r>
            <a:endParaRPr lang="fi-FI" dirty="0"/>
          </a:p>
        </p:txBody>
      </p:sp>
      <p:sp>
        <p:nvSpPr>
          <p:cNvPr id="5" name="Puhekupla: Suorakulmio, kulmat pyöristettu 4" descr="Puhekupla: Mitkä ovat julkaisijan motiivit?">
            <a:extLst>
              <a:ext uri="{FF2B5EF4-FFF2-40B4-BE49-F238E27FC236}">
                <a16:creationId xmlns:a16="http://schemas.microsoft.com/office/drawing/2014/main" id="{6A806365-4A36-E3DF-29C5-539CB1A3F6B6}"/>
              </a:ext>
            </a:extLst>
          </p:cNvPr>
          <p:cNvSpPr/>
          <p:nvPr/>
        </p:nvSpPr>
        <p:spPr>
          <a:xfrm>
            <a:off x="7208461" y="5171964"/>
            <a:ext cx="2764172" cy="941390"/>
          </a:xfrm>
          <a:prstGeom prst="wedgeRoundRectCallout">
            <a:avLst>
              <a:gd name="adj1" fmla="val -75242"/>
              <a:gd name="adj2" fmla="val 22880"/>
              <a:gd name="adj3" fmla="val 16667"/>
            </a:avLst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Mitkä ovat julkaisijan motiivit?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6E868EFD-6299-D7BD-D821-3C93DF29DD7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F977E42-7BA5-41B3-82A8-7568251E22C3}" type="slidenum">
              <a:rPr lang="fi-FI" smtClean="0"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82377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76A4F7C-B7DF-794C-90C1-2BDF9B20B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Pitääkö tieto paikkansa?</a:t>
            </a:r>
            <a:endParaRPr lang="en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C785D0-09F2-3372-8F33-E89F3C95442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© 2023 Eveliina Korpela</a:t>
            </a:r>
            <a:endParaRPr lang="fi-FI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B2F9DE-46D8-9991-AFAC-05EB033D17B6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 fontScale="70000" lnSpcReduction="20000"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Miten tieto osoitetaan todeksi?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Miten väitteet perustellaan? Tosiasioilla, omilla havainnoilla, tutkimuksilla, esimerkkitapauksilla?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Millaisia tutkimuksia referoidaan?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Perustellaanko vain omilla havainnoilla?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Perustellaanko vain muutamalla esimerkkitapauksella? Voidaanko tapaukset yleistää?</a:t>
            </a:r>
          </a:p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484BBC-421A-8EAC-98A3-729276D9F84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F977E42-7BA5-41B3-82A8-7568251E22C3}" type="slidenum">
              <a:rPr lang="fi-FI" smtClean="0"/>
              <a:t>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18934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uhekupla: Suorakulmio, kulmat pyöristettu 2">
            <a:extLst>
              <a:ext uri="{FF2B5EF4-FFF2-40B4-BE49-F238E27FC236}">
                <a16:creationId xmlns:a16="http://schemas.microsoft.com/office/drawing/2014/main" id="{AD2C5516-9E75-FE55-3845-78BA4C708197}"/>
              </a:ext>
            </a:extLst>
          </p:cNvPr>
          <p:cNvSpPr/>
          <p:nvPr/>
        </p:nvSpPr>
        <p:spPr>
          <a:xfrm>
            <a:off x="7976937" y="4656221"/>
            <a:ext cx="3134280" cy="1422584"/>
          </a:xfrm>
          <a:prstGeom prst="wedgeRoundRectCallout">
            <a:avLst>
              <a:gd name="adj1" fmla="val -68399"/>
              <a:gd name="adj2" fmla="val -42252"/>
              <a:gd name="adj3" fmla="val 16667"/>
            </a:avLst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Mitä eroa on filosofian väitöskirjalla ja lukion filosofian oppikirjalla?</a:t>
            </a:r>
          </a:p>
        </p:txBody>
      </p:sp>
      <p:pic>
        <p:nvPicPr>
          <p:cNvPr id="8" name="Kuva 7" descr="Vertaisarvioitu-tunnus">
            <a:extLst>
              <a:ext uri="{FF2B5EF4-FFF2-40B4-BE49-F238E27FC236}">
                <a16:creationId xmlns:a16="http://schemas.microsoft.com/office/drawing/2014/main" id="{3E18C862-9B5F-1799-52A6-B71883AD2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8867" y="1334765"/>
            <a:ext cx="3562350" cy="1285875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FE5AB75E-211F-159B-36AC-93E4EBBB96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FF5000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000" b="1" i="0" u="none" strike="noStrike" kern="1200" cap="none" spc="0" normalizeH="0" baseline="0" noProof="0" dirty="0">
                <a:ln>
                  <a:noFill/>
                </a:ln>
                <a:solidFill>
                  <a:srgbClr val="FF5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Luotettavia lähteitä ovat tieteelliset artikkelit</a:t>
            </a:r>
            <a:endParaRPr kumimoji="0" lang="en-FI" sz="3000" b="1" i="0" u="none" strike="noStrike" kern="1200" cap="none" spc="0" normalizeH="0" baseline="0" noProof="0" dirty="0">
              <a:ln>
                <a:noFill/>
              </a:ln>
              <a:solidFill>
                <a:srgbClr val="FF50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6232949-C1B2-3359-F21D-ED29956FF0B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" y="1503947"/>
            <a:ext cx="6056313" cy="4740442"/>
          </a:xfrm>
        </p:spPr>
        <p:txBody>
          <a:bodyPr>
            <a:normAutofit fontScale="92500"/>
          </a:bodyPr>
          <a:lstStyle/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fi-FI" sz="2000" dirty="0"/>
              <a:t>Tieteellisen tutkimuksen voi toistaa: tulokset eivät riipu tutkimuksen tekijästä.</a:t>
            </a: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fi-FI" sz="2000" dirty="0"/>
              <a:t>Tieteellisessä tutkimuksessa tärkeää on tiedon testaaminen ja väärien oletusten korjaaminen. </a:t>
            </a: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fi-FI" sz="2000" dirty="0"/>
              <a:t>Tieteellisessä tutkimuksessa lähtökohdat kerrotaan avoimesti. (Esim. Miten tutkimus on tehty, mihin pyritään, kuka rahoittaa tutkimuksen?)</a:t>
            </a: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fi-FI" sz="2000" dirty="0"/>
              <a:t>Tieteellisessä tutkimuksessa pyritään objektiivisuuteen. </a:t>
            </a:r>
          </a:p>
          <a:p>
            <a:endParaRPr lang="fi-FI" sz="1100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200799B2-DF65-C640-7889-8EFDCB422C9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375525" y="3043238"/>
            <a:ext cx="4508500" cy="8790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1600" i="1" dirty="0"/>
              <a:t>Vertaisarvioitu-tunnus kertoo, että lähde </a:t>
            </a:r>
            <a:br>
              <a:rPr lang="fi-FI" sz="1600" i="1" dirty="0"/>
            </a:br>
            <a:r>
              <a:rPr lang="fi-FI" sz="1600" i="1" dirty="0"/>
              <a:t>on käynyt läpi tieteellisen arviointiprosessin</a:t>
            </a:r>
          </a:p>
          <a:p>
            <a:endParaRPr lang="fi-FI" dirty="0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C31DE10E-C8B7-7740-9748-BB305A8943B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© 2023 Eveliina Korpela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4C77768E-6613-2DC3-BACA-15EAE2342D1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F977E42-7BA5-41B3-82A8-7568251E22C3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153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76A4F7C-B7DF-794C-90C1-2BDF9B20B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3442" y="804365"/>
            <a:ext cx="5846735" cy="701761"/>
          </a:xfrm>
        </p:spPr>
        <p:txBody>
          <a:bodyPr>
            <a:normAutofit fontScale="90000"/>
          </a:bodyPr>
          <a:lstStyle/>
          <a:p>
            <a:r>
              <a:rPr lang="fi-FI" dirty="0"/>
              <a:t>Tiedon tuoreus (= uutuus)</a:t>
            </a:r>
            <a:endParaRPr lang="en-FI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375776-9391-F6AC-DC23-A1EABB7AE3A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883442" y="1913021"/>
            <a:ext cx="5846011" cy="346509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Milloin tieto on julkaistu?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Onko uudempaa tietoa saatavilla?</a:t>
            </a:r>
          </a:p>
          <a:p>
            <a:endParaRPr lang="fi-FI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95AC494-5F9B-0DEB-68C2-92111A2906B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© 2023 Eveliina Korpela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97E55E2-7DA0-8680-A11A-917FE655ECD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F977E42-7BA5-41B3-82A8-7568251E22C3}" type="slidenum">
              <a:rPr lang="fi-FI" smtClean="0"/>
              <a:t>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60118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76A4F7C-B7DF-794C-90C1-2BDF9B20B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Onko tieto objektiivista?</a:t>
            </a:r>
            <a:endParaRPr lang="en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ADBF3-8B1E-4DE3-01C9-1C248ACC9B3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© 2023 Eveliina Korpela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BA19DC-A4DD-B57A-1ACC-82CA759A3F6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F977E42-7BA5-41B3-82A8-7568251E22C3}" type="slidenum">
              <a:rPr lang="fi-FI" smtClean="0"/>
              <a:t>6</a:t>
            </a:fld>
            <a:endParaRPr lang="fi-FI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0D517C-0ACE-10F7-FEA7-E397FF99614B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Mainitaanko vastakkaisia tietoja? Miksi? Miksi ei?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Esitelläänkö asiasta eri puolia ja eri näkökulmia?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Millaisia lähteitä kirjoittaja käyttää?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Onko lähteisiin viitattu selkeästi?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Miten väitteet voi tarkistaa?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8899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C Nimeä -lisenssin kuvake. Vasemmalla Creative Commons -logo ja oikealla Nimeä-ehdon logo, jossa on ihmishahmo ympyrän sisällä, sekä kirjaimet BY sen alapuolella. Seuraava teksti on esimerkki lisenssileiman tekstistä.">
            <a:extLst>
              <a:ext uri="{FF2B5EF4-FFF2-40B4-BE49-F238E27FC236}">
                <a16:creationId xmlns:a16="http://schemas.microsoft.com/office/drawing/2014/main" id="{8DA18831-9EBD-06F5-C07F-31B7B0082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703" y="2027052"/>
            <a:ext cx="2028317" cy="70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tsikko 4">
            <a:extLst>
              <a:ext uri="{FF2B5EF4-FFF2-40B4-BE49-F238E27FC236}">
                <a16:creationId xmlns:a16="http://schemas.microsoft.com/office/drawing/2014/main" id="{EB338166-4DBA-1C11-C4FA-A2EEAF87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9703" y="3265714"/>
            <a:ext cx="4146583" cy="1625600"/>
          </a:xfrm>
        </p:spPr>
        <p:txBody>
          <a:bodyPr>
            <a:noAutofit/>
          </a:bodyPr>
          <a:lstStyle/>
          <a:p>
            <a:pPr algn="l"/>
            <a:r>
              <a:rPr lang="fi-FI" sz="1400" b="0" dirty="0">
                <a:ea typeface="MS Mincho" panose="02020609040205080304" pitchFamily="49" charset="-128"/>
                <a:cs typeface="Arial" panose="020B0604020202020204" pitchFamily="34" charset="0"/>
              </a:rPr>
              <a:t>©2023 Eveliina Korpela (Metropolia AMK)</a:t>
            </a:r>
            <a:br>
              <a:rPr lang="fi-FI" sz="1400" b="0" dirty="0">
                <a:ea typeface="MS Mincho" panose="02020609040205080304" pitchFamily="49" charset="-128"/>
                <a:cs typeface="Arial" panose="020B0604020202020204" pitchFamily="34" charset="0"/>
              </a:rPr>
            </a:br>
            <a:br>
              <a:rPr lang="fi-FI" sz="1400" b="0" dirty="0">
                <a:ea typeface="MS Mincho" panose="02020609040205080304" pitchFamily="49" charset="-128"/>
                <a:cs typeface="Arial" panose="020B0604020202020204" pitchFamily="34" charset="0"/>
              </a:rPr>
            </a:br>
            <a:r>
              <a:rPr lang="fi-FI" sz="1400" b="0" dirty="0">
                <a:ea typeface="MS Mincho" panose="02020609040205080304" pitchFamily="49" charset="-128"/>
                <a:cs typeface="Arial" panose="020B0604020202020204" pitchFamily="34" charset="0"/>
              </a:rPr>
              <a:t>Tiedon luotettavuuden arviointi -opetusmateriaali, </a:t>
            </a:r>
            <a:r>
              <a:rPr lang="fi-FI" sz="1400" b="0" dirty="0">
                <a:ea typeface="Calibri" panose="020F0502020204030204" pitchFamily="34" charset="0"/>
                <a:cs typeface="Arial" panose="020B0604020202020204" pitchFamily="34" charset="0"/>
              </a:rPr>
              <a:t>kesäkuu </a:t>
            </a:r>
            <a:r>
              <a:rPr lang="fi-FI" sz="1400" b="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2023</a:t>
            </a:r>
            <a:r>
              <a:rPr lang="fi-FI" sz="1400" b="0" dirty="0">
                <a:ea typeface="Calibri" panose="020F0502020204030204" pitchFamily="34" charset="0"/>
                <a:cs typeface="Arial" panose="020B0604020202020204" pitchFamily="34" charset="0"/>
              </a:rPr>
              <a:t>, jonka tekijä on Eveliina Korpela (Metropolia AMK),</a:t>
            </a:r>
            <a:r>
              <a:rPr lang="fi-FI" sz="1400" b="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on lisensoitu </a:t>
            </a:r>
            <a:r>
              <a:rPr lang="fi-FI" sz="1400" b="0" u="sng" dirty="0">
                <a:solidFill>
                  <a:srgbClr val="049CCF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Creative </a:t>
            </a:r>
            <a:r>
              <a:rPr lang="fi-FI" sz="1400" b="0" u="sng" dirty="0" err="1">
                <a:solidFill>
                  <a:srgbClr val="049CCF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Commons</a:t>
            </a:r>
            <a:r>
              <a:rPr lang="fi-FI" sz="1400" b="0" u="sng" dirty="0">
                <a:solidFill>
                  <a:srgbClr val="049CCF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 Nimeä 4.0 Kansainvälinen -lisenssillä</a:t>
            </a:r>
            <a:r>
              <a:rPr lang="fi-FI" sz="1400" b="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. Materiaali on saatavilla osoitteessa Kielibuusti.fi.</a:t>
            </a:r>
            <a:br>
              <a:rPr lang="fi-FI" sz="1400" dirty="0"/>
            </a:b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1642898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AC2077B7297349ABADD7260778E6FE" ma:contentTypeVersion="9" ma:contentTypeDescription="Create a new document." ma:contentTypeScope="" ma:versionID="36f614659424ef251ec52a6be0aed3ad">
  <xsd:schema xmlns:xsd="http://www.w3.org/2001/XMLSchema" xmlns:xs="http://www.w3.org/2001/XMLSchema" xmlns:p="http://schemas.microsoft.com/office/2006/metadata/properties" xmlns:ns2="4207d0fe-e1e2-4824-9da9-6d6c076e2c98" targetNamespace="http://schemas.microsoft.com/office/2006/metadata/properties" ma:root="true" ma:fieldsID="f081621242dd5ad1bd111855367b885b" ns2:_="">
    <xsd:import namespace="4207d0fe-e1e2-4824-9da9-6d6c076e2c9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07d0fe-e1e2-4824-9da9-6d6c076e2c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F4C233C-EED5-4B49-9CCB-D90B391F88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07d0fe-e1e2-4824-9da9-6d6c076e2c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7E2BB8D-3ACA-40F8-B5E4-BEE8EC65116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BF90D8-574D-4CEA-BFA5-E1A07A9F1700}">
  <ds:schemaRefs>
    <ds:schemaRef ds:uri="4207d0fe-e1e2-4824-9da9-6d6c076e2c98"/>
    <ds:schemaRef ds:uri="http://schemas.microsoft.com/office/2006/metadata/properties"/>
    <ds:schemaRef ds:uri="http://purl.org/dc/dcmitype/"/>
    <ds:schemaRef ds:uri="http://www.w3.org/XML/1998/namespace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51545</TotalTime>
  <Words>342</Words>
  <Application>Microsoft Office PowerPoint</Application>
  <PresentationFormat>Custom</PresentationFormat>
  <Paragraphs>47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Arial,Helvetica,sans-serif</vt:lpstr>
      <vt:lpstr>Office Theme</vt:lpstr>
      <vt:lpstr>Mistä tiedän, onko tieto luotettavaa? – Tiedon luotettavuuden arviointi</vt:lpstr>
      <vt:lpstr>Kuka on tiedon julkaisija?</vt:lpstr>
      <vt:lpstr>Pitääkö tieto paikkansa?</vt:lpstr>
      <vt:lpstr>Luotettavia lähteitä ovat tieteelliset artikkelit</vt:lpstr>
      <vt:lpstr>Tiedon tuoreus (= uutuus)</vt:lpstr>
      <vt:lpstr>Onko tieto objektiivista?</vt:lpstr>
      <vt:lpstr>©2023 Eveliina Korpela (Metropolia AMK)  Tiedon luotettavuuden arviointi -opetusmateriaali, kesäkuu 2023, jonka tekijä on Eveliina Korpela (Metropolia AMK), on lisensoitu Creative Commons Nimeä 4.0 Kansainvälinen -lisenssillä. Materiaali on saatavilla osoitteessa Kielibuusti.fi.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Tekstitaidot: Referointi. Tiedon luotettavuuden arviointi</dc:title>
  <dc:creator>eko</dc:creator>
  <cp:lastModifiedBy>Sandström, Anniina M E</cp:lastModifiedBy>
  <cp:revision>434</cp:revision>
  <cp:lastPrinted>2023-03-03T06:48:44Z</cp:lastPrinted>
  <dcterms:created xsi:type="dcterms:W3CDTF">2020-04-15T13:26:18Z</dcterms:created>
  <dcterms:modified xsi:type="dcterms:W3CDTF">2023-07-04T13:26:26Z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0x01010006AC2077B7297349ABADD7260778E6FE</vt:lpwstr>
  </property>
</Properties>
</file>