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688" r:id="rId5"/>
  </p:sldMasterIdLst>
  <p:notesMasterIdLst>
    <p:notesMasterId r:id="rId21"/>
  </p:notesMasterIdLst>
  <p:sldIdLst>
    <p:sldId id="273" r:id="rId6"/>
    <p:sldId id="268" r:id="rId7"/>
    <p:sldId id="294" r:id="rId8"/>
    <p:sldId id="303" r:id="rId9"/>
    <p:sldId id="302" r:id="rId10"/>
    <p:sldId id="301" r:id="rId11"/>
    <p:sldId id="300" r:id="rId12"/>
    <p:sldId id="299" r:id="rId13"/>
    <p:sldId id="298" r:id="rId14"/>
    <p:sldId id="270" r:id="rId15"/>
    <p:sldId id="297" r:id="rId16"/>
    <p:sldId id="296" r:id="rId17"/>
    <p:sldId id="295" r:id="rId18"/>
    <p:sldId id="292" r:id="rId19"/>
    <p:sldId id="30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ed Hat Display Black" panose="020B0604020202020204" charset="0"/>
      <p:bold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Work Sans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35B307-45C1-1CC9-379D-F5DEB91C8694}" name="Eevamaija Iso-Heiniemi" initials="EI" userId="S::eevamaija.iso-heiniemi_metropolia.fi#ext#@helsinkifi.onmicrosoft.com::9ea49dbe-45a6-4357-84d1-e4711be901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microsoft.com/office/2018/10/relationships/authors" Target="author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48B82-1FB7-4203-800B-79FC5E50FB29}" type="datetimeFigureOut">
              <a:t>29.6.2023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E1E2-AA83-4F64-9295-F316E2F6033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67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877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d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1932352"/>
            <a:ext cx="5339912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1" y="2784951"/>
            <a:ext cx="5339912" cy="304401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cxnSp>
        <p:nvCxnSpPr>
          <p:cNvPr id="11" name="Suora yhdysviiva">
            <a:extLst>
              <a:ext uri="{FF2B5EF4-FFF2-40B4-BE49-F238E27FC236}">
                <a16:creationId xmlns:a16="http://schemas.microsoft.com/office/drawing/2014/main" id="{2C9A596D-0802-4B19-9236-737210BE6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49023"/>
            <a:ext cx="0" cy="37799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9B0B9F0E-C81E-4C28-BE99-93FA88D3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96" y="1932352"/>
            <a:ext cx="5399909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1171E2F-56F5-4E47-B656-2468D61A2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187" y="2784950"/>
            <a:ext cx="5399910" cy="304401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2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1DC848F-6C92-4926-859A-618A196DABA5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08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6" y="549048"/>
            <a:ext cx="11164800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cxnSp>
        <p:nvCxnSpPr>
          <p:cNvPr id="3" name="Suora yhdysviiva 1">
            <a:extLst>
              <a:ext uri="{FF2B5EF4-FFF2-40B4-BE49-F238E27FC236}">
                <a16:creationId xmlns:a16="http://schemas.microsoft.com/office/drawing/2014/main" id="{F00BFF79-5830-4F98-9030-AC25630A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176032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61247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51338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cxnSp>
        <p:nvCxnSpPr>
          <p:cNvPr id="19" name="Suora yhdysviiva 2">
            <a:extLst>
              <a:ext uri="{FF2B5EF4-FFF2-40B4-BE49-F238E27FC236}">
                <a16:creationId xmlns:a16="http://schemas.microsoft.com/office/drawing/2014/main" id="{C55A16F6-4213-497B-9F7F-AB388434E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15968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2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9B42160-8F6F-4136-8A4A-10D6E5A6D0B4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272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4448983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4" y="2049023"/>
            <a:ext cx="3599938" cy="222202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6029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30431" y="2049023"/>
            <a:ext cx="3599938" cy="2222024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7E59121B-A10E-432F-BF43-F62E5FF9975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075966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Sisällön paikkamerkki 3">
            <a:extLst>
              <a:ext uri="{FF2B5EF4-FFF2-40B4-BE49-F238E27FC236}">
                <a16:creationId xmlns:a16="http://schemas.microsoft.com/office/drawing/2014/main" id="{DD35D1F0-5F3C-422B-A821-7996A3657F7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75968" y="2049924"/>
            <a:ext cx="3599938" cy="2219063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330D09D2-04F1-4D19-AFEA-4A08248A0421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25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nen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211" y="549048"/>
            <a:ext cx="726069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17" name="Suorakulmio" descr="Korostettu suorakulmio, jonka sisällä on ensimmä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/>
          <p:nvPr userDrawn="1"/>
        </p:nvSpPr>
        <p:spPr>
          <a:xfrm>
            <a:off x="0" y="1"/>
            <a:ext cx="4170805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8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70ADA51-6193-4BE9-BFEE-DD6591007362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961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set kaksi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" descr="Korostettu suorakulmio, jonka sisällä on ensimmäisen ja to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>
            <a:spLocks/>
          </p:cNvSpPr>
          <p:nvPr userDrawn="1"/>
        </p:nvSpPr>
        <p:spPr>
          <a:xfrm>
            <a:off x="1" y="1"/>
            <a:ext cx="7920748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13" y="549048"/>
            <a:ext cx="732745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29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69"/>
            <a:ext cx="3505536" cy="3377391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15998" y="6148304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2038A698-9917-425C-9D42-B7FB47B57149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65152" y="6024897"/>
            <a:ext cx="281078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516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2A648795-25F9-4019-90E7-4AE8CE30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Päivämäärän paikkamerkki">
            <a:extLst>
              <a:ext uri="{FF2B5EF4-FFF2-40B4-BE49-F238E27FC236}">
                <a16:creationId xmlns:a16="http://schemas.microsoft.com/office/drawing/2014/main" id="{2644E7AC-603B-4D4F-BBAC-D91E7535F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3DFFFF4-2388-4BF8-9FD0-1BB0C3C31748}" type="datetime1">
              <a:rPr lang="fi-FI" smtClean="0"/>
              <a:t>29.6.2023</a:t>
            </a:fld>
            <a:endParaRPr lang="en-FI"/>
          </a:p>
        </p:txBody>
      </p:sp>
      <p:sp>
        <p:nvSpPr>
          <p:cNvPr id="7" name="Alatunnisteen paikkamerkki">
            <a:extLst>
              <a:ext uri="{FF2B5EF4-FFF2-40B4-BE49-F238E27FC236}">
                <a16:creationId xmlns:a16="http://schemas.microsoft.com/office/drawing/2014/main" id="{F82E19E8-9AFE-4178-B1F3-4D17E21F9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8" name="Dian numeron paikkamerkki">
            <a:extLst>
              <a:ext uri="{FF2B5EF4-FFF2-40B4-BE49-F238E27FC236}">
                <a16:creationId xmlns:a16="http://schemas.microsoft.com/office/drawing/2014/main" id="{13D8283B-D356-42E7-A823-E6C19F41F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0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5B9CE90-583E-457A-969B-52F09C690984}" type="datetime1">
              <a:rPr lang="fi-FI" smtClean="0"/>
              <a:t>29.6.2023</a:t>
            </a:fld>
            <a:endParaRPr lang="en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6605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877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alaotsikon kanss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5917"/>
            <a:ext cx="9144000" cy="272755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911"/>
            <a:ext cx="9144000" cy="906944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39BE907-C40D-4DE2-8AB5-D32907CF1728}" type="datetime1">
              <a:rPr lang="fi-FI" smtClean="0"/>
              <a:t>29.6.2023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547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ilman alaotsikko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127"/>
            <a:ext cx="9144000" cy="316374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8" name="Kuva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D1FE455B-C927-4BEE-BA59-827929D92006}" type="datetime1">
              <a:rPr lang="fi-FI" smtClean="0"/>
              <a:t>29.6.2023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3612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alaotsikon kanss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5917"/>
            <a:ext cx="9144000" cy="272755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911"/>
            <a:ext cx="9144000" cy="906944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32705599-977E-4A1B-BA42-1ACECADE3E20}" type="datetime1">
              <a:rPr lang="fi-FI" smtClean="0"/>
              <a:t>29.6.2023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547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9027"/>
            <a:ext cx="9144000" cy="20999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575"/>
            <a:ext cx="9144000" cy="842462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CCF7D2C-BFDA-41CC-A186-B19E8D3D4E50}" type="datetime1">
              <a:rPr lang="fi-FI" smtClean="0"/>
              <a:t>29.6.2023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81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1989024"/>
            <a:ext cx="11099814" cy="3839936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30E0-6A2F-4859-A42F-85A299F9FF13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893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2D3D549-A6B5-4619-BFA1-BF1346307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997698"/>
            <a:ext cx="11099800" cy="461339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600325"/>
            <a:ext cx="11099814" cy="3228635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50F5-8FAA-4582-AC08-BDB2AAAFC26D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4434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1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21"/>
            <a:ext cx="5339910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D9D0CFB-561F-4C0D-B700-474EA6BB33D1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7089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385BF3-7E86-4587-8E7D-6091B1653875}"/>
              </a:ext>
            </a:extLst>
          </p:cNvPr>
          <p:cNvSpPr/>
          <p:nvPr userDrawn="1"/>
        </p:nvSpPr>
        <p:spPr>
          <a:xfrm>
            <a:off x="7415978" y="0"/>
            <a:ext cx="477602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6539891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1" y="2169021"/>
            <a:ext cx="653989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970" y="549049"/>
            <a:ext cx="3839935" cy="5339910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005EB0B-6DBB-4986-8FC4-17C76A56AC17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5948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0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19"/>
            <a:ext cx="5339910" cy="2924011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2AC4B9C-765B-4B83-92F8-5316CFB259FA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3649C3-0BF7-48FF-93AF-3594A577B1C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5996" y="5228970"/>
            <a:ext cx="5354602" cy="65998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0629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d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1932352"/>
            <a:ext cx="5339912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1" y="2784951"/>
            <a:ext cx="5339912" cy="304401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cxnSp>
        <p:nvCxnSpPr>
          <p:cNvPr id="11" name="Suora yhdysviiva">
            <a:extLst>
              <a:ext uri="{FF2B5EF4-FFF2-40B4-BE49-F238E27FC236}">
                <a16:creationId xmlns:a16="http://schemas.microsoft.com/office/drawing/2014/main" id="{2C9A596D-0802-4B19-9236-737210BE6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49023"/>
            <a:ext cx="0" cy="37799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9B0B9F0E-C81E-4C28-BE99-93FA88D3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96" y="1932352"/>
            <a:ext cx="5399909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1171E2F-56F5-4E47-B656-2468D61A2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187" y="2784950"/>
            <a:ext cx="5399910" cy="304401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2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FAFE4C6-5259-494F-AA6A-E8C9328CCD57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088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6" y="549048"/>
            <a:ext cx="11164800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cxnSp>
        <p:nvCxnSpPr>
          <p:cNvPr id="3" name="Suora yhdysviiva 1">
            <a:extLst>
              <a:ext uri="{FF2B5EF4-FFF2-40B4-BE49-F238E27FC236}">
                <a16:creationId xmlns:a16="http://schemas.microsoft.com/office/drawing/2014/main" id="{F00BFF79-5830-4F98-9030-AC25630A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176032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61247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51338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cxnSp>
        <p:nvCxnSpPr>
          <p:cNvPr id="19" name="Suora yhdysviiva 2">
            <a:extLst>
              <a:ext uri="{FF2B5EF4-FFF2-40B4-BE49-F238E27FC236}">
                <a16:creationId xmlns:a16="http://schemas.microsoft.com/office/drawing/2014/main" id="{C55A16F6-4213-497B-9F7F-AB388434E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15968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2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35117C8-0AA2-4CFC-BE34-8E74F17321BD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2726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4448983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4" y="2049023"/>
            <a:ext cx="3599938" cy="222202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6029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30431" y="2049023"/>
            <a:ext cx="3599938" cy="2222024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7E59121B-A10E-432F-BF43-F62E5FF9975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075966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Sisällön paikkamerkki 3">
            <a:extLst>
              <a:ext uri="{FF2B5EF4-FFF2-40B4-BE49-F238E27FC236}">
                <a16:creationId xmlns:a16="http://schemas.microsoft.com/office/drawing/2014/main" id="{DD35D1F0-5F3C-422B-A821-7996A3657F7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75968" y="2049924"/>
            <a:ext cx="3599938" cy="2219063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3009D229-D507-44AC-BF00-DC312BE0D72C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253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nen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211" y="549048"/>
            <a:ext cx="726069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17" name="Suorakulmio" descr="Korostettu suorakulmio, jonka sisällä on ensimmä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/>
          <p:nvPr userDrawn="1"/>
        </p:nvSpPr>
        <p:spPr>
          <a:xfrm>
            <a:off x="0" y="1"/>
            <a:ext cx="4170805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8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3F64407-8F94-43A4-9C29-56538B732A2B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96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ilman alaotsikko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127"/>
            <a:ext cx="9144000" cy="316374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8" name="Kuva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63ED3D2-0CD9-4D7D-B054-EDB6B127E5EB}" type="datetime1">
              <a:rPr lang="fi-FI" smtClean="0"/>
              <a:t>29.6.2023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3612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set kaksi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" descr="Korostettu suorakulmio, jonka sisällä on ensimmäisen ja to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>
            <a:spLocks/>
          </p:cNvSpPr>
          <p:nvPr userDrawn="1"/>
        </p:nvSpPr>
        <p:spPr>
          <a:xfrm>
            <a:off x="1" y="1"/>
            <a:ext cx="7920748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13" y="549048"/>
            <a:ext cx="732745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29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69"/>
            <a:ext cx="3505536" cy="3377391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15998" y="6148304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7CA235-0724-49D3-845F-B17847AEAF15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65152" y="6024897"/>
            <a:ext cx="281078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5160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2A648795-25F9-4019-90E7-4AE8CE30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Päivämäärän paikkamerkki">
            <a:extLst>
              <a:ext uri="{FF2B5EF4-FFF2-40B4-BE49-F238E27FC236}">
                <a16:creationId xmlns:a16="http://schemas.microsoft.com/office/drawing/2014/main" id="{2644E7AC-603B-4D4F-BBAC-D91E7535F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387A5A97-D0C6-49D7-98C0-DC29ADB615DA}" type="datetime1">
              <a:rPr lang="fi-FI" smtClean="0"/>
              <a:t>29.6.2023</a:t>
            </a:fld>
            <a:endParaRPr lang="en-FI"/>
          </a:p>
        </p:txBody>
      </p:sp>
      <p:sp>
        <p:nvSpPr>
          <p:cNvPr id="7" name="Alatunnisteen paikkamerkki">
            <a:extLst>
              <a:ext uri="{FF2B5EF4-FFF2-40B4-BE49-F238E27FC236}">
                <a16:creationId xmlns:a16="http://schemas.microsoft.com/office/drawing/2014/main" id="{F82E19E8-9AFE-4178-B1F3-4D17E21F9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8" name="Dian numeron paikkamerkki">
            <a:extLst>
              <a:ext uri="{FF2B5EF4-FFF2-40B4-BE49-F238E27FC236}">
                <a16:creationId xmlns:a16="http://schemas.microsoft.com/office/drawing/2014/main" id="{13D8283B-D356-42E7-A823-E6C19F41F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08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E16AE76-EAA8-4B98-B68F-7993E78450B7}" type="datetime1">
              <a:rPr lang="fi-FI" smtClean="0"/>
              <a:t>29.6.2023</a:t>
            </a:fld>
            <a:endParaRPr lang="en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660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9027"/>
            <a:ext cx="9144000" cy="20999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575"/>
            <a:ext cx="9144000" cy="842462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D9B55D2-9817-4FC6-ACA6-A897410104A6}" type="datetime1">
              <a:rPr lang="fi-FI" smtClean="0"/>
              <a:t>29.6.2023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81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1989024"/>
            <a:ext cx="11099814" cy="3839936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E024-4861-4122-B503-D503EE248673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893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2D3D549-A6B5-4619-BFA1-BF1346307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997698"/>
            <a:ext cx="11099800" cy="461339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600325"/>
            <a:ext cx="11099814" cy="3228635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121E-AC4E-448F-A827-3A1F024C30FE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443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1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21"/>
            <a:ext cx="5339910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0550D13-AF92-43A6-8F67-702206593533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708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385BF3-7E86-4587-8E7D-6091B1653875}"/>
              </a:ext>
            </a:extLst>
          </p:cNvPr>
          <p:cNvSpPr/>
          <p:nvPr userDrawn="1"/>
        </p:nvSpPr>
        <p:spPr>
          <a:xfrm>
            <a:off x="7415978" y="0"/>
            <a:ext cx="477602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6539891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1" y="2169021"/>
            <a:ext cx="653989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970" y="549049"/>
            <a:ext cx="3839935" cy="5339910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D128F34-FB69-4154-B9FF-EEFB70F45763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59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0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19"/>
            <a:ext cx="5339910" cy="2924011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7BA25CC-B581-462A-980E-E6B94047F64D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3649C3-0BF7-48FF-93AF-3594A577B1C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5996" y="5228970"/>
            <a:ext cx="5354602" cy="65998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062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AF8354D7-2C15-498E-BFB7-4510BCB3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AEB8BAA-E88F-4775-AEC2-5FFC4C90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1" y="1989024"/>
            <a:ext cx="11099815" cy="365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114EF340-770B-4568-AF15-54772CFE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" y="6021570"/>
            <a:ext cx="1559975" cy="539402"/>
          </a:xfrm>
          <a:prstGeom prst="rect">
            <a:avLst/>
          </a:prstGeom>
        </p:spPr>
      </p:pic>
      <p:sp>
        <p:nvSpPr>
          <p:cNvPr id="10" name="Päivämäärän paikkamerkki">
            <a:extLst>
              <a:ext uri="{FF2B5EF4-FFF2-40B4-BE49-F238E27FC236}">
                <a16:creationId xmlns:a16="http://schemas.microsoft.com/office/drawing/2014/main" id="{A4E61444-D11B-4E53-B906-D18F9345D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AB09E59-6B87-44BD-A749-99EF0799AE4E}" type="datetime1">
              <a:rPr lang="fi-FI" smtClean="0"/>
              <a:t>29.6.2023</a:t>
            </a:fld>
            <a:endParaRPr lang="en-FI"/>
          </a:p>
        </p:txBody>
      </p:sp>
      <p:sp>
        <p:nvSpPr>
          <p:cNvPr id="5" name="Alatunnisteen paikkamerkki">
            <a:extLst>
              <a:ext uri="{FF2B5EF4-FFF2-40B4-BE49-F238E27FC236}">
                <a16:creationId xmlns:a16="http://schemas.microsoft.com/office/drawing/2014/main" id="{F88B75B2-7096-4C80-9038-E5828213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6" name="Dian numeron paikkamerkki">
            <a:extLst>
              <a:ext uri="{FF2B5EF4-FFF2-40B4-BE49-F238E27FC236}">
                <a16:creationId xmlns:a16="http://schemas.microsoft.com/office/drawing/2014/main" id="{8643D5A1-33F2-43CF-8430-FD37AF76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9870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663" r:id="rId5"/>
    <p:sldLayoutId id="2147483675" r:id="rId6"/>
    <p:sldLayoutId id="2147483664" r:id="rId7"/>
    <p:sldLayoutId id="2147483687" r:id="rId8"/>
    <p:sldLayoutId id="2147483683" r:id="rId9"/>
    <p:sldLayoutId id="2147483665" r:id="rId10"/>
    <p:sldLayoutId id="2147483682" r:id="rId11"/>
    <p:sldLayoutId id="2147483679" r:id="rId12"/>
    <p:sldLayoutId id="2147483680" r:id="rId13"/>
    <p:sldLayoutId id="2147483681" r:id="rId14"/>
    <p:sldLayoutId id="2147483667" r:id="rId15"/>
    <p:sldLayoutId id="2147483668" r:id="rId16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177">
          <p15:clr>
            <a:srgbClr val="F26B43"/>
          </p15:clr>
        </p15:guide>
        <p15:guide id="4" pos="24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AF8354D7-2C15-498E-BFB7-4510BCB3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AEB8BAA-E88F-4775-AEC2-5FFC4C90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1" y="1989024"/>
            <a:ext cx="11099815" cy="365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114EF340-770B-4568-AF15-54772CFE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" y="6021570"/>
            <a:ext cx="1559975" cy="539402"/>
          </a:xfrm>
          <a:prstGeom prst="rect">
            <a:avLst/>
          </a:prstGeom>
        </p:spPr>
      </p:pic>
      <p:sp>
        <p:nvSpPr>
          <p:cNvPr id="10" name="Päivämäärän paikkamerkki">
            <a:extLst>
              <a:ext uri="{FF2B5EF4-FFF2-40B4-BE49-F238E27FC236}">
                <a16:creationId xmlns:a16="http://schemas.microsoft.com/office/drawing/2014/main" id="{A4E61444-D11B-4E53-B906-D18F9345D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F65DBD67-A5AB-4D05-8327-90EEE8258C85}" type="datetime1">
              <a:rPr lang="fi-FI" smtClean="0"/>
              <a:t>29.6.2023</a:t>
            </a:fld>
            <a:endParaRPr lang="en-FI"/>
          </a:p>
        </p:txBody>
      </p:sp>
      <p:sp>
        <p:nvSpPr>
          <p:cNvPr id="5" name="Alatunnisteen paikkamerkki">
            <a:extLst>
              <a:ext uri="{FF2B5EF4-FFF2-40B4-BE49-F238E27FC236}">
                <a16:creationId xmlns:a16="http://schemas.microsoft.com/office/drawing/2014/main" id="{F88B75B2-7096-4C80-9038-E5828213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6" name="Dian numeron paikkamerkki">
            <a:extLst>
              <a:ext uri="{FF2B5EF4-FFF2-40B4-BE49-F238E27FC236}">
                <a16:creationId xmlns:a16="http://schemas.microsoft.com/office/drawing/2014/main" id="{8643D5A1-33F2-43CF-8430-FD37AF76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9870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177">
          <p15:clr>
            <a:srgbClr val="F26B43"/>
          </p15:clr>
        </p15:guide>
        <p15:guide id="4" pos="2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F1F131-A137-460D-A850-8C03B093D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" b="1" dirty="0">
                <a:ea typeface="+mj-lt"/>
                <a:cs typeface="+mj-lt"/>
              </a:rPr>
              <a:t>Oikeinkirjoitus: viivat</a:t>
            </a:r>
            <a:endParaRPr lang="fi-FI" dirty="0">
              <a:ea typeface="+mj-lt"/>
              <a:cs typeface="+mj-lt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6379EF1-E7D3-4E2B-80CE-8EF9196A4C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Tekstitaidot: Kielenhuolto</a:t>
            </a:r>
          </a:p>
        </p:txBody>
      </p:sp>
      <p:sp>
        <p:nvSpPr>
          <p:cNvPr id="4" name="Suorakulmio" title="Yhteistyökorkeakoulu ruutu.">
            <a:extLst>
              <a:ext uri="{FF2B5EF4-FFF2-40B4-BE49-F238E27FC236}">
                <a16:creationId xmlns:a16="http://schemas.microsoft.com/office/drawing/2014/main" id="{8EE43A97-1D17-4223-AEE0-C3A044E18ACD}"/>
              </a:ext>
            </a:extLst>
          </p:cNvPr>
          <p:cNvSpPr/>
          <p:nvPr/>
        </p:nvSpPr>
        <p:spPr>
          <a:xfrm>
            <a:off x="0" y="5648963"/>
            <a:ext cx="12192000" cy="12090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/>
          </a:p>
        </p:txBody>
      </p:sp>
      <p:pic>
        <p:nvPicPr>
          <p:cNvPr id="5" name="Logo, Aalto-yliopisto" descr="Aalto-yliopiston logo.">
            <a:extLst>
              <a:ext uri="{FF2B5EF4-FFF2-40B4-BE49-F238E27FC236}">
                <a16:creationId xmlns:a16="http://schemas.microsoft.com/office/drawing/2014/main" id="{9C05ABDB-237E-4675-8B35-5E1F79778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39" y="5747580"/>
            <a:ext cx="1047546" cy="1011793"/>
          </a:xfrm>
          <a:prstGeom prst="rect">
            <a:avLst/>
          </a:prstGeom>
        </p:spPr>
      </p:pic>
      <p:pic>
        <p:nvPicPr>
          <p:cNvPr id="6" name="Logo, Haaga-Helia" descr="Haaga-Helia ammattikorkeakoulun logo.">
            <a:extLst>
              <a:ext uri="{FF2B5EF4-FFF2-40B4-BE49-F238E27FC236}">
                <a16:creationId xmlns:a16="http://schemas.microsoft.com/office/drawing/2014/main" id="{4432D23C-9E59-451B-A96F-DBFEB227F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3" y="5861101"/>
            <a:ext cx="1178791" cy="784753"/>
          </a:xfrm>
          <a:prstGeom prst="rect">
            <a:avLst/>
          </a:prstGeom>
        </p:spPr>
      </p:pic>
      <p:pic>
        <p:nvPicPr>
          <p:cNvPr id="7" name="Logo, Helsingin yliopisto" descr="Helsingin yliopiston logo.">
            <a:extLst>
              <a:ext uri="{FF2B5EF4-FFF2-40B4-BE49-F238E27FC236}">
                <a16:creationId xmlns:a16="http://schemas.microsoft.com/office/drawing/2014/main" id="{02C96C94-490C-4928-93AC-1473BF644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80" y="5861104"/>
            <a:ext cx="741095" cy="784753"/>
          </a:xfrm>
          <a:prstGeom prst="rect">
            <a:avLst/>
          </a:prstGeom>
        </p:spPr>
      </p:pic>
      <p:pic>
        <p:nvPicPr>
          <p:cNvPr id="8" name="Logo, Laurea" descr="Laurea ammattikorkeakoulun logo.">
            <a:extLst>
              <a:ext uri="{FF2B5EF4-FFF2-40B4-BE49-F238E27FC236}">
                <a16:creationId xmlns:a16="http://schemas.microsoft.com/office/drawing/2014/main" id="{8384BBD7-B07C-468A-851A-47465ADD1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58" y="6010854"/>
            <a:ext cx="1546442" cy="485251"/>
          </a:xfrm>
          <a:prstGeom prst="rect">
            <a:avLst/>
          </a:prstGeom>
        </p:spPr>
      </p:pic>
      <p:pic>
        <p:nvPicPr>
          <p:cNvPr id="9" name="Logo, Metropolia" descr="Metropolia ammattikorkeakoulun logo.">
            <a:extLst>
              <a:ext uri="{FF2B5EF4-FFF2-40B4-BE49-F238E27FC236}">
                <a16:creationId xmlns:a16="http://schemas.microsoft.com/office/drawing/2014/main" id="{3B592FAA-7C01-4529-9F5E-DE8D9E1E91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81" y="6123904"/>
            <a:ext cx="1139980" cy="2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8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E71C3-FD4F-4B5D-98F0-785668AF9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Pitkä viiva eli ajatusviiva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6CFE94-AA4A-4019-B33E-125BE0D25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B7BF0-2D2A-433F-A952-B2F5CE4F8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6722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  <a:latin typeface="Red Hat Display Black"/>
              </a:rPr>
              <a:t>Päätepisteet ja osapuolet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Kun halutaan ilmaista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alkua</a:t>
            </a:r>
            <a:r>
              <a:rPr lang="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ja</a:t>
            </a:r>
            <a:r>
              <a:rPr lang="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loppua</a:t>
            </a:r>
            <a:r>
              <a:rPr lang="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b="1" dirty="0">
                <a:ea typeface="+mn-lt"/>
                <a:cs typeface="+mn-lt"/>
              </a:rPr>
              <a:t>tai esimerkiksi jotakin (ajan)jaksoa tai määrää, käytetään pitkää viivaa.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dirty="0">
                <a:ea typeface="+mn-lt"/>
                <a:cs typeface="+mn-lt"/>
              </a:rPr>
              <a:t>1970–1980-luvuilla                              30–40-vuotiaat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Myymälä on suljettu 18.–19.2.               Lue s. 113–120.</a:t>
            </a: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Kun puhutaan esimerkiksi sopimusten tai otteluiden yms.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osapuolista</a:t>
            </a:r>
            <a:r>
              <a:rPr lang="fi" sz="2000" b="1" dirty="0">
                <a:ea typeface="+mn-lt"/>
                <a:cs typeface="+mn-lt"/>
              </a:rPr>
              <a:t>, käytetään pitkää viivaa.</a:t>
            </a:r>
            <a:endParaRPr lang="en-US" sz="2000" b="1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i" sz="2000" dirty="0">
                <a:ea typeface="+mn-lt"/>
                <a:cs typeface="+mn-lt"/>
              </a:rPr>
              <a:t>Suomi–Ruotsi-maaottelu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suomi–englanti-sanakirja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endParaRPr lang="fi" sz="2000" b="1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fi-FI" dirty="0" smtClean="0"/>
              <a:pPr/>
              <a:t>11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A7D22C-3F79-4F1B-9077-3500C328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846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  <a:latin typeface="Red Hat Display Black"/>
              </a:rPr>
              <a:t>Poiston merkitseminen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Jos lainauksesta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poistetaan</a:t>
            </a:r>
            <a:r>
              <a:rPr lang="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b="1" dirty="0">
                <a:ea typeface="+mn-lt"/>
                <a:cs typeface="+mn-lt"/>
              </a:rPr>
              <a:t>tekstipätkä, poiston merkkinä käytetään kahta pitkää viivaa. Joskus käytetään lisäksi hakasulkeita.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Alkuperäinen lainaus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dirty="0">
                <a:ea typeface="+mn-lt"/>
                <a:cs typeface="+mn-lt"/>
              </a:rPr>
              <a:t>Pekkalan mukaan “kauppojen täytyy olla auki joka päivä tai ainakin arkipäivisin.”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Poisto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dirty="0">
                <a:ea typeface="+mn-lt"/>
                <a:cs typeface="+mn-lt"/>
              </a:rPr>
              <a:t>Pekkalan mukaan “kauppojen täytyy olla auki – – ainakin arkipäivisin.”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Pekkalan mukaan “kauppojen täytyy olla auki [– –] ainakin arkipäivisin.”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endParaRPr lang="fi" sz="2000" b="1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fi-FI" dirty="0" smtClean="0"/>
              <a:pPr/>
              <a:t>12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F4620-3541-4ACA-8EEF-89266E80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491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  <a:latin typeface="Red Hat Display Black"/>
              </a:rPr>
              <a:t>Repliikki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Lainauksissa</a:t>
            </a:r>
            <a:r>
              <a:rPr lang="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b="1" dirty="0">
                <a:ea typeface="+mn-lt"/>
                <a:cs typeface="+mn-lt"/>
              </a:rPr>
              <a:t>ja ihmisten tai hahmojen puheen esittämisessä voidaan käyttää joko lainausmerkkejä tai repliikkiviivaa. Repliikkiviiva on pitkä viiva.</a:t>
            </a:r>
            <a:endParaRPr lang="en-US" sz="2000" b="1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i" sz="2000" dirty="0">
                <a:ea typeface="+mn-lt"/>
                <a:cs typeface="+mn-lt"/>
              </a:rPr>
              <a:t>– Tästä tulee hyvä päivä, sanoi Pekka.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“Tästä tulee hyvä päivä”, sanoi Pekka.</a:t>
            </a:r>
            <a:br>
              <a:rPr lang="fi" sz="2000" dirty="0">
                <a:ea typeface="+mn-lt"/>
                <a:cs typeface="+mn-lt"/>
              </a:rPr>
            </a:b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endParaRPr lang="fi" sz="2000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fi-FI" dirty="0" smtClean="0"/>
              <a:pPr/>
              <a:t>13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C74FE1-B007-42A4-A40D-D987B4F5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2193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  <a:latin typeface="Red Hat Display Black"/>
              </a:rPr>
              <a:t>Ajatusviiva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Pitkällä 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ajatusviivalla</a:t>
            </a:r>
            <a:r>
              <a:rPr lang="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b="1" dirty="0">
                <a:ea typeface="+mn-lt"/>
                <a:cs typeface="+mn-lt"/>
              </a:rPr>
              <a:t>voidaan erottaa irrallinen lisäys tai välihuomautus.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dirty="0">
                <a:ea typeface="+mn-lt"/>
                <a:cs typeface="+mn-lt"/>
              </a:rPr>
              <a:t>En olisi halunnut vastata – toisaalta tunsin sen velvollisuudekseni.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fi" sz="2000" dirty="0">
                <a:ea typeface="+mn-lt"/>
                <a:cs typeface="+mn-lt"/>
              </a:rPr>
              <a:t>Kaikki opiskelijat – niin matematiikan kuin kirjallisuustieteenkin – olivat paikalla.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Ajatusviivan käyttö on yleistä esim. uutisotsikoissa.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dirty="0">
                <a:ea typeface="+mn-lt"/>
                <a:cs typeface="+mn-lt"/>
              </a:rPr>
              <a:t>Olympialaiset käynnistyivät – Suomelle kaksi mitalia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Huijarisyndrooma – totta vai tarua?</a:t>
            </a:r>
            <a:endParaRPr lang="en-US" sz="2000" dirty="0"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0"/>
              </a:spcBef>
            </a:pPr>
            <a:endParaRPr lang="fi" sz="2000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0EB594-B461-4FD8-B8E8-0E98D66A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3526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3F4E3F-7C1B-D09F-DD93-2D7C9035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3315"/>
            <a:ext cx="9144000" cy="21055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©2023 Paula Hongisto</a:t>
            </a:r>
            <a:endParaRPr lang="en-US" dirty="0" err="1">
              <a:latin typeface="Work Sans"/>
              <a:cs typeface="Segoe UI"/>
            </a:endParaRPr>
          </a:p>
          <a:p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Tekstitaidot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: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Kielenhuolto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.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Oikeinkirjoitus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: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viivat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-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materiaali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,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kesäkuu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2023,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jonka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 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tekijä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on Paula Hongisto (HY), on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lisensoitu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</a:t>
            </a:r>
            <a:r>
              <a:rPr lang="en-US" u="sng" dirty="0">
                <a:hlinkClick r:id="rId2"/>
              </a:rPr>
              <a:t>Creative Commons </a:t>
            </a:r>
            <a:r>
              <a:rPr lang="en-US" u="sng" dirty="0" err="1">
                <a:hlinkClick r:id="rId2"/>
              </a:rPr>
              <a:t>Nimeä</a:t>
            </a:r>
            <a:r>
              <a:rPr lang="en-US" u="sng" dirty="0">
                <a:hlinkClick r:id="rId2"/>
              </a:rPr>
              <a:t> 4.0 </a:t>
            </a:r>
            <a:r>
              <a:rPr lang="en-US" u="sng" dirty="0" err="1">
                <a:hlinkClick r:id="rId2"/>
              </a:rPr>
              <a:t>Kansainvälinen</a:t>
            </a:r>
            <a:r>
              <a:rPr lang="en-US" u="sng" dirty="0">
                <a:hlinkClick r:id="rId2"/>
              </a:rPr>
              <a:t> -</a:t>
            </a:r>
            <a:r>
              <a:rPr lang="en-US" u="sng" dirty="0" err="1">
                <a:hlinkClick r:id="rId2"/>
              </a:rPr>
              <a:t>lisenssillä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-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lisenssillä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.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Materiaali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on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saatavilla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osoitteessa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Kielibuusti.fi.</a:t>
            </a:r>
          </a:p>
          <a:p>
            <a:endParaRPr lang="en-US" dirty="0"/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60000A-30E7-1A08-B529-D61EF6B6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455" y="1811329"/>
            <a:ext cx="2743200" cy="9597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A3EE5D-7A82-4FD3-BC11-817AD2BB2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0EF23-1DCC-4C79-905F-CF2058446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0247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  <a:latin typeface="Red Hat Display Black"/>
              </a:rPr>
              <a:t>Pitkät ja lyhyet viivat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1976532"/>
            <a:ext cx="11274699" cy="31492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fi" sz="2000" dirty="0">
                <a:ea typeface="+mn-lt"/>
                <a:cs typeface="+mn-lt"/>
              </a:rPr>
              <a:t>Suomen kielen oikeinkirjoituksessa käytetään kahdenlaisia viivoja, </a:t>
            </a:r>
            <a:r>
              <a:rPr lang="fi" sz="2000" b="1" dirty="0">
                <a:ea typeface="+mn-lt"/>
                <a:cs typeface="+mn-lt"/>
              </a:rPr>
              <a:t>pitkiä </a:t>
            </a:r>
            <a:r>
              <a:rPr lang="fi" sz="2000" dirty="0">
                <a:ea typeface="+mn-lt"/>
                <a:cs typeface="+mn-lt"/>
              </a:rPr>
              <a:t>ja </a:t>
            </a:r>
            <a:r>
              <a:rPr lang="fi" sz="2000" b="1" dirty="0">
                <a:ea typeface="+mn-lt"/>
                <a:cs typeface="+mn-lt"/>
              </a:rPr>
              <a:t>lyhyitä</a:t>
            </a:r>
            <a:r>
              <a:rPr lang="fi" sz="2000" dirty="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endParaRPr lang="fi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fi" sz="2000" dirty="0">
                <a:ea typeface="+mn-lt"/>
                <a:cs typeface="+mn-lt"/>
              </a:rPr>
              <a:t>“Pitkän viivan” nimi on </a:t>
            </a:r>
            <a:r>
              <a:rPr lang="fi" sz="2000" b="1" dirty="0">
                <a:ea typeface="+mn-lt"/>
                <a:cs typeface="+mn-lt"/>
              </a:rPr>
              <a:t>ajatusviiva: </a:t>
            </a:r>
            <a:r>
              <a:rPr lang="fi" sz="2000" dirty="0">
                <a:ea typeface="+mn-lt"/>
                <a:cs typeface="+mn-lt"/>
              </a:rPr>
              <a:t>–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“Lyhyen viivan” nimi on </a:t>
            </a:r>
            <a:r>
              <a:rPr lang="fi" sz="2000" b="1" dirty="0">
                <a:ea typeface="+mn-lt"/>
                <a:cs typeface="+mn-lt"/>
              </a:rPr>
              <a:t>yhdysmerkki: </a:t>
            </a:r>
            <a:r>
              <a:rPr lang="fi" sz="2000" dirty="0">
                <a:ea typeface="+mn-lt"/>
                <a:cs typeface="+mn-lt"/>
              </a:rPr>
              <a:t>-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Huom! Monet tekstinkäsittelyohjelmat (esim. Word) korjaavat viivoja usein väärän pituisiksi. Niihin ei siis aina kannata luottaa viivojen suhteen.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endParaRPr lang="fi" sz="2000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8A9F9F-B34D-452A-B818-1F46A8B2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514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E71C3-FD4F-4B5D-98F0-785668AF9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/>
              <a:t>Lyhyt viiva eli yhdysmerkki</a:t>
            </a:r>
            <a:br>
              <a:rPr lang="fi-FI"/>
            </a:br>
            <a:endParaRPr lang="fi" b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6CFE94-AA4A-4019-B33E-125BE0D25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dirty="0" smtClean="0"/>
              <a:pPr/>
              <a:t>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98C70-258E-41A4-95B1-E808195C7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4236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DFC8-FE33-40A2-B6F8-9C842FDB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Vokaaleiden välissä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FA9E1-16D9-431E-95E6-778EDFD3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4</a:t>
            </a:fld>
            <a:endParaRPr lang="en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7D8BB0-8056-D00A-04A1-D46E944DC30F}"/>
              </a:ext>
            </a:extLst>
          </p:cNvPr>
          <p:cNvSpPr txBox="1">
            <a:spLocks/>
          </p:cNvSpPr>
          <p:nvPr/>
        </p:nvSpPr>
        <p:spPr>
          <a:xfrm>
            <a:off x="728492" y="2141424"/>
            <a:ext cx="11099814" cy="3839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" sz="2000" b="1" dirty="0">
                <a:ea typeface="+mn-lt"/>
                <a:cs typeface="+mn-lt"/>
              </a:rPr>
              <a:t>Kun yhdyssanan ensimmäinen sana loppuu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samaan</a:t>
            </a:r>
            <a:r>
              <a:rPr lang="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vokaaliin</a:t>
            </a:r>
            <a:r>
              <a:rPr lang="fi" sz="2000" b="1" dirty="0">
                <a:ea typeface="+mn-lt"/>
                <a:cs typeface="+mn-lt"/>
              </a:rPr>
              <a:t> kuin millä toinen osa alkaa, käytetään lyhyttä viivaa.</a:t>
            </a:r>
            <a:endParaRPr lang="fi-FI" sz="2000" dirty="0"/>
          </a:p>
          <a:p>
            <a:pPr marL="0" indent="0">
              <a:lnSpc>
                <a:spcPct val="114999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fi" sz="2000" dirty="0">
                <a:ea typeface="+mn-lt"/>
                <a:cs typeface="+mn-lt"/>
              </a:rPr>
              <a:t>al</a:t>
            </a:r>
            <a:r>
              <a:rPr lang="fi" sz="2000" dirty="0">
                <a:solidFill>
                  <a:srgbClr val="BF0043"/>
                </a:solidFill>
                <a:ea typeface="+mn-lt"/>
                <a:cs typeface="+mn-lt"/>
              </a:rPr>
              <a:t>a-a</a:t>
            </a:r>
            <a:r>
              <a:rPr lang="fi" sz="2000" dirty="0">
                <a:ea typeface="+mn-lt"/>
                <a:cs typeface="+mn-lt"/>
              </a:rPr>
              <a:t>ste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Läh</a:t>
            </a:r>
            <a:r>
              <a:rPr lang="fi" sz="2000" dirty="0">
                <a:solidFill>
                  <a:srgbClr val="BF0043"/>
                </a:solidFill>
                <a:ea typeface="+mn-lt"/>
                <a:cs typeface="+mn-lt"/>
              </a:rPr>
              <a:t>i-i</a:t>
            </a:r>
            <a:r>
              <a:rPr lang="fi" sz="2000" dirty="0">
                <a:ea typeface="+mn-lt"/>
                <a:cs typeface="+mn-lt"/>
              </a:rPr>
              <a:t>tä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fi" sz="2000" b="1" dirty="0">
                <a:ea typeface="+mn-lt"/>
                <a:cs typeface="+mn-lt"/>
              </a:rPr>
              <a:t>Viivaa ei käytetä, jos kirjain on eri.</a:t>
            </a:r>
          </a:p>
          <a:p>
            <a:pPr marL="0" indent="0">
              <a:lnSpc>
                <a:spcPct val="114999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fi" sz="2000" dirty="0">
                <a:ea typeface="+mn-lt"/>
                <a:cs typeface="+mn-lt"/>
              </a:rPr>
              <a:t>yläaste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Kaukoitä</a:t>
            </a:r>
            <a:endParaRPr lang="en-US" sz="2000" dirty="0"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</a:pPr>
            <a:endParaRPr lang="en-US" sz="2000" dirty="0">
              <a:ea typeface="+mn-lt"/>
              <a:cs typeface="+mn-lt"/>
            </a:endParaRPr>
          </a:p>
          <a:p>
            <a:endParaRPr lang="fi-FI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53260-B267-4366-A4CD-98160C4B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8313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  <a:latin typeface="Red Hat Display Black"/>
              </a:rPr>
              <a:t>Rinnasteiset asiat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fi" sz="2000" b="1" dirty="0">
                <a:ea typeface="+mn-lt"/>
                <a:cs typeface="+mn-lt"/>
              </a:rPr>
              <a:t>Yhdyssanan rinnasteisten,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samanarvoisten </a:t>
            </a:r>
            <a:r>
              <a:rPr lang="fi" sz="2000" b="1" dirty="0">
                <a:ea typeface="+mn-lt"/>
                <a:cs typeface="+mn-lt"/>
              </a:rPr>
              <a:t>osien välille tulee lyhyt viiva.</a:t>
            </a:r>
            <a:endParaRPr lang="en-US" sz="2000" dirty="0">
              <a:ea typeface="+mn-lt"/>
              <a:cs typeface="+mn-lt"/>
            </a:endParaRPr>
          </a:p>
          <a:p>
            <a:pPr lvl="1">
              <a:lnSpc>
                <a:spcPct val="114999"/>
              </a:lnSpc>
              <a:spcBef>
                <a:spcPts val="1600"/>
              </a:spcBef>
            </a:pPr>
            <a:r>
              <a:rPr lang="fi" sz="1800" dirty="0">
                <a:ea typeface="+mn-lt"/>
                <a:cs typeface="+mn-lt"/>
              </a:rPr>
              <a:t>liha-perunasoselaatikko </a:t>
            </a:r>
            <a:r>
              <a:rPr lang="fi" sz="1800" i="1" dirty="0">
                <a:ea typeface="+mn-lt"/>
                <a:cs typeface="+mn-lt"/>
              </a:rPr>
              <a:t>(liha </a:t>
            </a:r>
            <a:r>
              <a:rPr lang="fi" sz="1800" i="1" dirty="0">
                <a:solidFill>
                  <a:srgbClr val="BF0043"/>
                </a:solidFill>
                <a:ea typeface="+mn-lt"/>
                <a:cs typeface="+mn-lt"/>
              </a:rPr>
              <a:t>ja</a:t>
            </a:r>
            <a:r>
              <a:rPr lang="fi" sz="1800" i="1" dirty="0">
                <a:ea typeface="+mn-lt"/>
                <a:cs typeface="+mn-lt"/>
              </a:rPr>
              <a:t> peruna)</a:t>
            </a:r>
          </a:p>
          <a:p>
            <a:pPr lvl="1">
              <a:lnSpc>
                <a:spcPct val="114999"/>
              </a:lnSpc>
              <a:spcBef>
                <a:spcPts val="1600"/>
              </a:spcBef>
            </a:pPr>
            <a:r>
              <a:rPr lang="fi" sz="1800" dirty="0">
                <a:ea typeface="+mn-lt"/>
                <a:cs typeface="+mn-lt"/>
              </a:rPr>
              <a:t>parturi-kampaaja</a:t>
            </a:r>
            <a:r>
              <a:rPr lang="fi" sz="1800" i="1" dirty="0">
                <a:ea typeface="+mn-lt"/>
                <a:cs typeface="+mn-lt"/>
              </a:rPr>
              <a:t> (parturi </a:t>
            </a:r>
            <a:r>
              <a:rPr lang="fi" sz="1800" i="1" dirty="0">
                <a:solidFill>
                  <a:srgbClr val="BF0043"/>
                </a:solidFill>
                <a:ea typeface="+mn-lt"/>
                <a:cs typeface="+mn-lt"/>
              </a:rPr>
              <a:t>ja</a:t>
            </a:r>
            <a:r>
              <a:rPr lang="fi" sz="1800" i="1" dirty="0">
                <a:ea typeface="+mn-lt"/>
                <a:cs typeface="+mn-lt"/>
              </a:rPr>
              <a:t> kampaaja)</a:t>
            </a:r>
            <a:endParaRPr lang="en-US" sz="18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endParaRPr lang="fi" sz="2000" b="1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370A45-E58C-4655-8680-473DB2E2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9720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  <a:latin typeface="Red Hat Display Black"/>
              </a:rPr>
              <a:t>Toistamatta jäänyt sana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fi" sz="2000" b="1" dirty="0">
                <a:ea typeface="+mn-lt"/>
                <a:cs typeface="+mn-lt"/>
              </a:rPr>
              <a:t>Kun yhdyssanan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toistuva osa jätetään pois</a:t>
            </a:r>
            <a:r>
              <a:rPr lang="fi" sz="2000" b="1" dirty="0">
                <a:ea typeface="+mn-lt"/>
                <a:cs typeface="+mn-lt"/>
              </a:rPr>
              <a:t>, käytetään lyhyttä viivaa siinä kohdassa, jossa poisto tapahtuu.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dirty="0">
                <a:ea typeface="+mn-lt"/>
                <a:cs typeface="+mn-lt"/>
              </a:rPr>
              <a:t>aamu- ja iltavuoro </a:t>
            </a:r>
            <a:r>
              <a:rPr lang="fi" sz="2000" i="1" dirty="0">
                <a:ea typeface="+mn-lt"/>
                <a:cs typeface="+mn-lt"/>
              </a:rPr>
              <a:t>(aamu</a:t>
            </a:r>
            <a:r>
              <a:rPr lang="fi" sz="2000" i="1" dirty="0">
                <a:solidFill>
                  <a:schemeClr val="accent6"/>
                </a:solidFill>
                <a:ea typeface="+mn-lt"/>
                <a:cs typeface="+mn-lt"/>
              </a:rPr>
              <a:t>vuoro</a:t>
            </a:r>
            <a:r>
              <a:rPr lang="fi" sz="2000" i="1" dirty="0">
                <a:ea typeface="+mn-lt"/>
                <a:cs typeface="+mn-lt"/>
              </a:rPr>
              <a:t> ja ilta</a:t>
            </a:r>
            <a:r>
              <a:rPr lang="fi" sz="2000" i="1" dirty="0">
                <a:solidFill>
                  <a:schemeClr val="accent6"/>
                </a:solidFill>
                <a:ea typeface="+mn-lt"/>
                <a:cs typeface="+mn-lt"/>
              </a:rPr>
              <a:t>vuoro</a:t>
            </a:r>
            <a:r>
              <a:rPr lang="fi" sz="2000" i="1" dirty="0">
                <a:ea typeface="+mn-lt"/>
                <a:cs typeface="+mn-lt"/>
              </a:rPr>
              <a:t>)</a:t>
            </a:r>
            <a:br>
              <a:rPr lang="fi" sz="2000" i="1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luku- ja kirjoitustaito</a:t>
            </a:r>
            <a:r>
              <a:rPr lang="fi" sz="2000" i="1" dirty="0">
                <a:ea typeface="+mn-lt"/>
                <a:cs typeface="+mn-lt"/>
              </a:rPr>
              <a:t> (luku</a:t>
            </a:r>
            <a:r>
              <a:rPr lang="fi" sz="2000" i="1" dirty="0">
                <a:solidFill>
                  <a:schemeClr val="accent6"/>
                </a:solidFill>
                <a:ea typeface="+mn-lt"/>
                <a:cs typeface="+mn-lt"/>
              </a:rPr>
              <a:t>taito</a:t>
            </a:r>
            <a:r>
              <a:rPr lang="fi" sz="2000" i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i="1" dirty="0">
                <a:ea typeface="+mn-lt"/>
                <a:cs typeface="+mn-lt"/>
              </a:rPr>
              <a:t>ja kirjoitus</a:t>
            </a:r>
            <a:r>
              <a:rPr lang="fi" sz="2000" i="1" dirty="0">
                <a:solidFill>
                  <a:schemeClr val="accent6"/>
                </a:solidFill>
                <a:ea typeface="+mn-lt"/>
                <a:cs typeface="+mn-lt"/>
              </a:rPr>
              <a:t>taito</a:t>
            </a:r>
            <a:r>
              <a:rPr lang="fi" sz="2000" i="1" dirty="0">
                <a:ea typeface="+mn-lt"/>
                <a:cs typeface="+mn-lt"/>
              </a:rPr>
              <a:t>)</a:t>
            </a:r>
            <a:br>
              <a:rPr lang="fi" sz="2000" i="1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työkokemukset ja -valmiudet</a:t>
            </a:r>
            <a:r>
              <a:rPr lang="fi" sz="2000" i="1" dirty="0">
                <a:ea typeface="+mn-lt"/>
                <a:cs typeface="+mn-lt"/>
              </a:rPr>
              <a:t> (</a:t>
            </a:r>
            <a:r>
              <a:rPr lang="fi" sz="2000" i="1" dirty="0">
                <a:solidFill>
                  <a:schemeClr val="accent6"/>
                </a:solidFill>
                <a:ea typeface="+mn-lt"/>
                <a:cs typeface="+mn-lt"/>
              </a:rPr>
              <a:t>työ</a:t>
            </a:r>
            <a:r>
              <a:rPr lang="fi" sz="2000" i="1" dirty="0">
                <a:ea typeface="+mn-lt"/>
                <a:cs typeface="+mn-lt"/>
              </a:rPr>
              <a:t>kokemukset ja </a:t>
            </a:r>
            <a:r>
              <a:rPr lang="fi" sz="2000" i="1" dirty="0">
                <a:solidFill>
                  <a:schemeClr val="accent6"/>
                </a:solidFill>
                <a:ea typeface="+mn-lt"/>
                <a:cs typeface="+mn-lt"/>
              </a:rPr>
              <a:t>työ</a:t>
            </a:r>
            <a:r>
              <a:rPr lang="fi" sz="2000" i="1" dirty="0">
                <a:ea typeface="+mn-lt"/>
                <a:cs typeface="+mn-lt"/>
              </a:rPr>
              <a:t>valmiudet)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endParaRPr lang="fi" sz="2000" b="1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endParaRPr lang="fi" sz="2000" b="1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A1148A-0144-4378-86E7-E987E7F2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6879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49" y="228761"/>
            <a:ext cx="11099815" cy="1307365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  <a:latin typeface="Red Hat Display Black"/>
              </a:rPr>
              <a:t>Sanaliitot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6" name="Sisällön paikkamerkki">
            <a:extLst>
              <a:ext uri="{FF2B5EF4-FFF2-40B4-BE49-F238E27FC236}">
                <a16:creationId xmlns:a16="http://schemas.microsoft.com/office/drawing/2014/main" id="{084F92C4-F484-47C1-B5EE-2EACAD7E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650" y="1437302"/>
            <a:ext cx="11274699" cy="48527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Kun termissä tai sanaliitossa on useampi sana, ennen viivaa tulee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välilyönti</a:t>
            </a:r>
            <a:r>
              <a:rPr lang="fi" sz="2000" b="1" dirty="0">
                <a:ea typeface="+mn-lt"/>
                <a:cs typeface="+mn-lt"/>
              </a:rPr>
              <a:t> ja viiva kirjoitetaan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kiinni</a:t>
            </a:r>
            <a:r>
              <a:rPr lang="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sanaliiton</a:t>
            </a:r>
            <a:r>
              <a:rPr lang="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loppuosaan</a:t>
            </a:r>
            <a:r>
              <a:rPr lang="fi" sz="2000" b="1" dirty="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dirty="0">
                <a:ea typeface="+mn-lt"/>
                <a:cs typeface="+mn-lt"/>
              </a:rPr>
              <a:t>Hytti nro 6 -elokuva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Formula 1 -kilpailu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Helsingin Sanomat -lehti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dirty="0">
                <a:ea typeface="+mn-lt"/>
                <a:cs typeface="+mn-lt"/>
              </a:rPr>
              <a:t>Huom! Tasa-arvo-ohjelma </a:t>
            </a:r>
            <a:r>
              <a:rPr lang="fi" sz="2000" i="1" dirty="0">
                <a:ea typeface="+mn-lt"/>
                <a:cs typeface="+mn-lt"/>
              </a:rPr>
              <a:t>(ei välilyöntiä, kun ensimmäisten osien välissä yhdysmerkki)</a:t>
            </a:r>
            <a:br>
              <a:rPr lang="fi" sz="2000" dirty="0">
                <a:ea typeface="+mn-lt"/>
                <a:cs typeface="+mn-lt"/>
              </a:rPr>
            </a:br>
            <a:br>
              <a:rPr lang="fi" sz="2000" dirty="0">
                <a:ea typeface="+mn-lt"/>
                <a:cs typeface="+mn-lt"/>
              </a:rPr>
            </a:br>
            <a:r>
              <a:rPr lang="fi" sz="2000" b="1" dirty="0">
                <a:ea typeface="+mn-lt"/>
                <a:cs typeface="+mn-lt"/>
              </a:rPr>
              <a:t>Kun sanaliittoalkuisen yhdyssanan jälkiosaa ei toisteta, viiva kuitenkin</a:t>
            </a:r>
            <a:r>
              <a:rPr lang="fi" sz="2000" dirty="0">
                <a:ea typeface="+mn-lt"/>
                <a:cs typeface="+mn-lt"/>
              </a:rPr>
              <a:t> </a:t>
            </a:r>
            <a:r>
              <a:rPr lang="fi" sz="2000" b="1" dirty="0">
                <a:ea typeface="+mn-lt"/>
                <a:cs typeface="+mn-lt"/>
              </a:rPr>
              <a:t>kirjoitetaan kiinni sanaliiton alkuosaan.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i" sz="2000" dirty="0">
                <a:ea typeface="+mn-lt"/>
                <a:cs typeface="+mn-lt"/>
              </a:rPr>
              <a:t>pro gradu- ja kandidaatintutkielma </a:t>
            </a:r>
            <a:r>
              <a:rPr lang="fi" sz="2000" i="1" dirty="0">
                <a:ea typeface="+mn-lt"/>
                <a:cs typeface="+mn-lt"/>
              </a:rPr>
              <a:t>(pro gradu -tutkielma ja kandidaatintutkielma)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endParaRPr lang="fi" sz="2000" b="1" dirty="0"/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1277A5-3CF3-48B5-B3D2-327E71E2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196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DFC8-FE33-40A2-B6F8-9C842FDB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461606"/>
            <a:ext cx="6539891" cy="1307365"/>
          </a:xfrm>
        </p:spPr>
        <p:txBody>
          <a:bodyPr>
            <a:normAutofit/>
          </a:bodyPr>
          <a:lstStyle/>
          <a:p>
            <a:r>
              <a:rPr lang="fi-FI"/>
              <a:t>Yhdyssanan osana numero tai lyhenne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C0AF-8E15-4976-8795-F3838029A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1" y="1994136"/>
            <a:ext cx="6539892" cy="37199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Kun yhdyssanan osa on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numero</a:t>
            </a:r>
            <a:r>
              <a:rPr lang="fi" sz="2000" b="1" dirty="0">
                <a:ea typeface="+mn-lt"/>
                <a:cs typeface="+mn-lt"/>
              </a:rPr>
              <a:t>,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merkki</a:t>
            </a:r>
            <a:r>
              <a:rPr lang="fi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" sz="2000" b="1" dirty="0">
                <a:ea typeface="+mn-lt"/>
                <a:cs typeface="+mn-lt"/>
              </a:rPr>
              <a:t>tai </a:t>
            </a:r>
            <a:r>
              <a:rPr lang="fi" sz="2000" b="1" dirty="0">
                <a:solidFill>
                  <a:srgbClr val="BF0043"/>
                </a:solidFill>
                <a:ea typeface="+mn-lt"/>
                <a:cs typeface="+mn-lt"/>
              </a:rPr>
              <a:t>lyhenne</a:t>
            </a:r>
            <a:r>
              <a:rPr lang="fi" sz="2000" b="1" dirty="0">
                <a:ea typeface="+mn-lt"/>
                <a:cs typeface="+mn-lt"/>
              </a:rPr>
              <a:t>, käytetään lyhyttä viivaa. </a:t>
            </a:r>
            <a:endParaRPr lang="fi-FI" dirty="0"/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endParaRPr lang="fi-FI" dirty="0"/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fi" sz="2000" dirty="0">
                <a:ea typeface="+mn-lt"/>
                <a:cs typeface="+mn-lt"/>
              </a:rPr>
              <a:t>10-henkinen orkesteri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i="1" dirty="0">
                <a:ea typeface="+mn-lt"/>
                <a:cs typeface="+mn-lt"/>
              </a:rPr>
              <a:t>vrt. Orkesterissa oli 10 henkilöä. (ei viivaa)</a:t>
            </a: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dirty="0">
                <a:ea typeface="+mn-lt"/>
                <a:cs typeface="+mn-lt"/>
              </a:rPr>
              <a:t>Hän on 12-vuotias.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dirty="0">
                <a:ea typeface="+mn-lt"/>
                <a:cs typeface="+mn-lt"/>
              </a:rPr>
              <a:t>Hän aloitti koulun 6-vuotiaana.</a:t>
            </a:r>
            <a:br>
              <a:rPr lang="fi" sz="2000" dirty="0">
                <a:ea typeface="+mn-lt"/>
                <a:cs typeface="+mn-lt"/>
              </a:rPr>
            </a:br>
            <a:r>
              <a:rPr lang="fi" sz="2000" i="1" dirty="0">
                <a:ea typeface="+mn-lt"/>
                <a:cs typeface="+mn-lt"/>
              </a:rPr>
              <a:t>vrt. Hän aloitti koulun 6 vuotta sitten. (ei viivaa)</a:t>
            </a:r>
            <a:endParaRPr lang="fi" sz="2000" i="1" dirty="0"/>
          </a:p>
        </p:txBody>
      </p:sp>
      <p:sp>
        <p:nvSpPr>
          <p:cNvPr id="4" name="Content Placeholder 3" descr="Esimerkkejä yhdyssanoista, joissa käytetään yhdysviivaa.">
            <a:extLst>
              <a:ext uri="{FF2B5EF4-FFF2-40B4-BE49-F238E27FC236}">
                <a16:creationId xmlns:a16="http://schemas.microsoft.com/office/drawing/2014/main" id="{ED627904-D589-4741-85B8-D6284A816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4521" y="1543813"/>
            <a:ext cx="3839935" cy="3779937"/>
          </a:xfrm>
        </p:spPr>
        <p:txBody>
          <a:bodyPr>
            <a:normAutofit/>
          </a:bodyPr>
          <a:lstStyle/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EU-kansalainen</a:t>
            </a:r>
            <a:br>
              <a:rPr lang="fi" sz="2000" b="1" dirty="0">
                <a:ea typeface="+mn-lt"/>
                <a:cs typeface="+mn-lt"/>
              </a:rPr>
            </a:br>
            <a:r>
              <a:rPr lang="fi" sz="2000" b="1" dirty="0">
                <a:ea typeface="+mn-lt"/>
                <a:cs typeface="+mn-lt"/>
              </a:rPr>
              <a:t>QR-koodi</a:t>
            </a:r>
            <a:endParaRPr lang="en-US" sz="2000" b="1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Kela-korvaus</a:t>
            </a:r>
            <a:br>
              <a:rPr lang="fi" sz="2000" b="1" dirty="0">
                <a:ea typeface="+mn-lt"/>
                <a:cs typeface="+mn-lt"/>
              </a:rPr>
            </a:br>
            <a:r>
              <a:rPr lang="fi" sz="2000" b="1" dirty="0">
                <a:ea typeface="+mn-lt"/>
                <a:cs typeface="+mn-lt"/>
              </a:rPr>
              <a:t>Nato-maat</a:t>
            </a:r>
            <a:endParaRPr lang="en-US" sz="2000" b="1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@-merkki</a:t>
            </a:r>
            <a:endParaRPr lang="fi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b="1" i="1" dirty="0">
                <a:ea typeface="+mn-lt"/>
                <a:cs typeface="+mn-lt"/>
              </a:rPr>
              <a:t>mutta</a:t>
            </a:r>
            <a:r>
              <a:rPr lang="fi" sz="2000" b="1" dirty="0">
                <a:ea typeface="+mn-lt"/>
                <a:cs typeface="+mn-lt"/>
              </a:rPr>
              <a:t>-sana</a:t>
            </a:r>
            <a:endParaRPr lang="fi" dirty="0">
              <a:ea typeface="+mn-lt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b="1" dirty="0">
                <a:ea typeface="+mn-lt"/>
                <a:cs typeface="+mn-lt"/>
              </a:rPr>
              <a:t>12-vuotias</a:t>
            </a:r>
            <a:br>
              <a:rPr lang="fi" sz="2000" b="1" dirty="0">
                <a:ea typeface="+mn-lt"/>
                <a:cs typeface="+mn-lt"/>
              </a:rPr>
            </a:br>
            <a:r>
              <a:rPr lang="fi" sz="2000" b="1" dirty="0"/>
              <a:t>10-henkinen</a:t>
            </a:r>
            <a:endParaRPr lang="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FA9E1-16D9-431E-95E6-778EDFD30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8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29221-AB65-4386-AE58-35BC660E1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5215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DFC8-FE33-40A2-B6F8-9C842FDB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Hyvä muistaa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C0AF-8E15-4976-8795-F3838029A5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b="1" dirty="0"/>
              <a:t>Koskaan ei ole tilannetta, jolloin lyhyen viivan molemmilla puolilla olisi välilyönti!</a:t>
            </a:r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dirty="0">
                <a:solidFill>
                  <a:srgbClr val="BF0043"/>
                </a:solidFill>
              </a:rPr>
              <a:t>Väärin:</a:t>
            </a:r>
            <a:r>
              <a:rPr lang="fi" sz="2000" dirty="0">
                <a:solidFill>
                  <a:srgbClr val="FF0000"/>
                </a:solidFill>
              </a:rPr>
              <a:t> </a:t>
            </a:r>
            <a:r>
              <a:rPr lang="fi" sz="2000" dirty="0"/>
              <a:t>Helsingin Sanomat </a:t>
            </a:r>
            <a:r>
              <a:rPr lang="fi" sz="2000" dirty="0">
                <a:ea typeface="+mn-lt"/>
                <a:cs typeface="+mn-lt"/>
              </a:rPr>
              <a:t>-</a:t>
            </a:r>
            <a:r>
              <a:rPr lang="fi" sz="2000" dirty="0"/>
              <a:t> lehti</a:t>
            </a:r>
            <a:endParaRPr lang="fi-FI" dirty="0"/>
          </a:p>
          <a:p>
            <a:pPr mar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fi" sz="2000" b="1" dirty="0"/>
              <a:t>Oikein:</a:t>
            </a:r>
            <a:r>
              <a:rPr lang="fi" sz="2000" dirty="0"/>
              <a:t> Helsingin sanomat -lehti.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FA9E1-16D9-431E-95E6-778EDFD3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9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53B65-615F-4B8A-89CB-DD096460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viivat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62647659"/>
      </p:ext>
    </p:extLst>
  </p:cSld>
  <p:clrMapOvr>
    <a:masterClrMapping/>
  </p:clrMapOvr>
</p:sld>
</file>

<file path=ppt/theme/theme1.xml><?xml version="1.0" encoding="utf-8"?>
<a:theme xmlns:a="http://schemas.openxmlformats.org/drawingml/2006/main" name="Kielibuusti">
  <a:themeElements>
    <a:clrScheme name="Mukautettu 18">
      <a:dk1>
        <a:srgbClr val="FFF8E6"/>
      </a:dk1>
      <a:lt1>
        <a:srgbClr val="162A52"/>
      </a:lt1>
      <a:dk2>
        <a:srgbClr val="FFF8E6"/>
      </a:dk2>
      <a:lt2>
        <a:srgbClr val="162A52"/>
      </a:lt2>
      <a:accent1>
        <a:srgbClr val="19DDCA"/>
      </a:accent1>
      <a:accent2>
        <a:srgbClr val="0058DE"/>
      </a:accent2>
      <a:accent3>
        <a:srgbClr val="FF0059"/>
      </a:accent3>
      <a:accent4>
        <a:srgbClr val="FFAE38"/>
      </a:accent4>
      <a:accent5>
        <a:srgbClr val="B7B7B7"/>
      </a:accent5>
      <a:accent6>
        <a:srgbClr val="105BFF"/>
      </a:accent6>
      <a:hlink>
        <a:srgbClr val="076CCA"/>
      </a:hlink>
      <a:folHlink>
        <a:srgbClr val="076CCA"/>
      </a:folHlink>
    </a:clrScheme>
    <a:fontScheme name="Kielibuusti">
      <a:majorFont>
        <a:latin typeface="Red Hat Display Black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elibuusti" id="{D34E31A2-10CA-4D5C-8254-4CBAB7824380}" vid="{7AAEA4B9-84E4-4AEB-B9C5-3F4C678A4319}"/>
    </a:ext>
  </a:extLst>
</a:theme>
</file>

<file path=ppt/theme/theme2.xml><?xml version="1.0" encoding="utf-8"?>
<a:theme xmlns:a="http://schemas.openxmlformats.org/drawingml/2006/main" name="Kielibuusti">
  <a:themeElements>
    <a:clrScheme name="Mukautettu 18">
      <a:dk1>
        <a:srgbClr val="FFF8E6"/>
      </a:dk1>
      <a:lt1>
        <a:srgbClr val="162A52"/>
      </a:lt1>
      <a:dk2>
        <a:srgbClr val="FFF8E6"/>
      </a:dk2>
      <a:lt2>
        <a:srgbClr val="162A52"/>
      </a:lt2>
      <a:accent1>
        <a:srgbClr val="19DDCA"/>
      </a:accent1>
      <a:accent2>
        <a:srgbClr val="0058DE"/>
      </a:accent2>
      <a:accent3>
        <a:srgbClr val="FF0059"/>
      </a:accent3>
      <a:accent4>
        <a:srgbClr val="FFAE38"/>
      </a:accent4>
      <a:accent5>
        <a:srgbClr val="B7B7B7"/>
      </a:accent5>
      <a:accent6>
        <a:srgbClr val="105BFF"/>
      </a:accent6>
      <a:hlink>
        <a:srgbClr val="076CCA"/>
      </a:hlink>
      <a:folHlink>
        <a:srgbClr val="076CCA"/>
      </a:folHlink>
    </a:clrScheme>
    <a:fontScheme name="Kielibuusti">
      <a:majorFont>
        <a:latin typeface="Red Hat Display Black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elibuusti_kalvopohja_päivitetty-14-.11.22.pptx" id="{37ECB5C1-290E-4B4F-9E05-A3DC08331E69}" vid="{39EB9075-1C59-43A6-8588-1F961B2F3881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ef4079-7867-4143-bf64-1ed518a7fd23">
      <Terms xmlns="http://schemas.microsoft.com/office/infopath/2007/PartnerControls"/>
    </lcf76f155ced4ddcb4097134ff3c332f>
    <Linkki xmlns="dcef4079-7867-4143-bf64-1ed518a7fd23">
      <Url xsi:nil="true"/>
      <Description xsi:nil="true"/>
    </Linkki>
    <TaxCatchAll xmlns="6d653776-b03a-41a6-8593-add243c8258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D41C606376342B27E8A37ECB54F32" ma:contentTypeVersion="18" ma:contentTypeDescription="Create a new document." ma:contentTypeScope="" ma:versionID="6458eb8730f17982cb5d8e97d0d33310">
  <xsd:schema xmlns:xsd="http://www.w3.org/2001/XMLSchema" xmlns:xs="http://www.w3.org/2001/XMLSchema" xmlns:p="http://schemas.microsoft.com/office/2006/metadata/properties" xmlns:ns2="dcef4079-7867-4143-bf64-1ed518a7fd23" xmlns:ns3="6d653776-b03a-41a6-8593-add243c82586" targetNamespace="http://schemas.microsoft.com/office/2006/metadata/properties" ma:root="true" ma:fieldsID="3a6f6a639169c44c8c54a3d2ee8c9594" ns2:_="" ns3:_="">
    <xsd:import namespace="dcef4079-7867-4143-bf64-1ed518a7fd23"/>
    <xsd:import namespace="6d653776-b03a-41a6-8593-add243c82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Linkk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f4079-7867-4143-bf64-1ed518a7f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ki" ma:index="23" nillable="true" ma:displayName="Linkki" ma:format="Hyperlink" ma:internalName="Linkki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3776-b03a-41a6-8593-add243c82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367e25-f4e6-4d28-95fb-5fe5b3df94e4}" ma:internalName="TaxCatchAll" ma:showField="CatchAllData" ma:web="6d653776-b03a-41a6-8593-add243c825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BC5C16-BE6C-4D74-BDCA-FAB8C8D17413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d653776-b03a-41a6-8593-add243c82586"/>
    <ds:schemaRef ds:uri="dcef4079-7867-4143-bf64-1ed518a7fd2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417F1D-8F18-428E-AF7F-70B249C1E9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6B4BF1-FE2F-4C88-8012-E1088DC46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f4079-7867-4143-bf64-1ed518a7fd23"/>
    <ds:schemaRef ds:uri="6d653776-b03a-41a6-8593-add243c82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735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Red Hat Display Black</vt:lpstr>
      <vt:lpstr>Segoe UI</vt:lpstr>
      <vt:lpstr>Work Sans</vt:lpstr>
      <vt:lpstr>Arial</vt:lpstr>
      <vt:lpstr>Calibri</vt:lpstr>
      <vt:lpstr>Kielibuusti</vt:lpstr>
      <vt:lpstr>Kielibuusti</vt:lpstr>
      <vt:lpstr>Oikeinkirjoitus: viivat</vt:lpstr>
      <vt:lpstr>Pitkät ja lyhyet viivat</vt:lpstr>
      <vt:lpstr>Lyhyt viiva eli yhdysmerkki </vt:lpstr>
      <vt:lpstr>Vokaaleiden välissä</vt:lpstr>
      <vt:lpstr>Rinnasteiset asiat</vt:lpstr>
      <vt:lpstr>Toistamatta jäänyt sana</vt:lpstr>
      <vt:lpstr>Sanaliitot</vt:lpstr>
      <vt:lpstr>Yhdyssanan osana numero tai lyhenne</vt:lpstr>
      <vt:lpstr>Hyvä muistaa</vt:lpstr>
      <vt:lpstr>Pitkä viiva eli ajatusviiva</vt:lpstr>
      <vt:lpstr>Päätepisteet ja osapuolet</vt:lpstr>
      <vt:lpstr>Poiston merkitseminen</vt:lpstr>
      <vt:lpstr>Repliikki</vt:lpstr>
      <vt:lpstr>Ajatusviiva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Tekstitaidot: Kielenhuolto. Oikeinkirjoitus: viivat</dc:title>
  <dc:creator>Hongisto, Paula S</dc:creator>
  <cp:lastModifiedBy>Leskelä, Anniina M E</cp:lastModifiedBy>
  <cp:revision>55</cp:revision>
  <dcterms:created xsi:type="dcterms:W3CDTF">2013-07-15T20:26:40Z</dcterms:created>
  <dcterms:modified xsi:type="dcterms:W3CDTF">2023-06-29T14:45:06Z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0x010100546D41C606376342B27E8A37ECB54F32</vt:lpwstr>
  </property>
  <property fmtid="{D5CDD505-2E9C-101B-9397-08002B2CF9AE}" pid="3" name="MediaServiceImageTags">
    <vt:lpwstr/>
  </property>
</Properties>
</file>