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89" r:id="rId5"/>
  </p:sldMasterIdLst>
  <p:notesMasterIdLst>
    <p:notesMasterId r:id="rId48"/>
  </p:notesMasterIdLst>
  <p:handoutMasterIdLst>
    <p:handoutMasterId r:id="rId49"/>
  </p:handoutMasterIdLst>
  <p:sldIdLst>
    <p:sldId id="339" r:id="rId6"/>
    <p:sldId id="355" r:id="rId7"/>
    <p:sldId id="557" r:id="rId8"/>
    <p:sldId id="567" r:id="rId9"/>
    <p:sldId id="558" r:id="rId10"/>
    <p:sldId id="568" r:id="rId11"/>
    <p:sldId id="526" r:id="rId12"/>
    <p:sldId id="528" r:id="rId13"/>
    <p:sldId id="551" r:id="rId14"/>
    <p:sldId id="564" r:id="rId15"/>
    <p:sldId id="542" r:id="rId16"/>
    <p:sldId id="543" r:id="rId17"/>
    <p:sldId id="544" r:id="rId18"/>
    <p:sldId id="545" r:id="rId19"/>
    <p:sldId id="546" r:id="rId20"/>
    <p:sldId id="547" r:id="rId21"/>
    <p:sldId id="548" r:id="rId22"/>
    <p:sldId id="565" r:id="rId23"/>
    <p:sldId id="560" r:id="rId24"/>
    <p:sldId id="538" r:id="rId25"/>
    <p:sldId id="561" r:id="rId26"/>
    <p:sldId id="562" r:id="rId27"/>
    <p:sldId id="563" r:id="rId28"/>
    <p:sldId id="566" r:id="rId29"/>
    <p:sldId id="367" r:id="rId30"/>
    <p:sldId id="399" r:id="rId31"/>
    <p:sldId id="272" r:id="rId32"/>
    <p:sldId id="357" r:id="rId33"/>
    <p:sldId id="411" r:id="rId34"/>
    <p:sldId id="412" r:id="rId35"/>
    <p:sldId id="394" r:id="rId36"/>
    <p:sldId id="413" r:id="rId37"/>
    <p:sldId id="398" r:id="rId38"/>
    <p:sldId id="401" r:id="rId39"/>
    <p:sldId id="405" r:id="rId40"/>
    <p:sldId id="414" r:id="rId41"/>
    <p:sldId id="407" r:id="rId42"/>
    <p:sldId id="409" r:id="rId43"/>
    <p:sldId id="406" r:id="rId44"/>
    <p:sldId id="570" r:id="rId45"/>
    <p:sldId id="404" r:id="rId46"/>
    <p:sldId id="569" r:id="rId4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at" id="{D83332C5-A8DD-4635-A7E7-64A27F403537}">
          <p14:sldIdLst>
            <p14:sldId id="339"/>
            <p14:sldId id="355"/>
            <p14:sldId id="557"/>
            <p14:sldId id="567"/>
            <p14:sldId id="558"/>
            <p14:sldId id="568"/>
            <p14:sldId id="526"/>
            <p14:sldId id="528"/>
            <p14:sldId id="551"/>
            <p14:sldId id="564"/>
            <p14:sldId id="542"/>
            <p14:sldId id="543"/>
            <p14:sldId id="544"/>
            <p14:sldId id="545"/>
            <p14:sldId id="546"/>
            <p14:sldId id="547"/>
            <p14:sldId id="548"/>
            <p14:sldId id="565"/>
            <p14:sldId id="560"/>
            <p14:sldId id="538"/>
            <p14:sldId id="561"/>
            <p14:sldId id="562"/>
            <p14:sldId id="563"/>
            <p14:sldId id="566"/>
            <p14:sldId id="367"/>
            <p14:sldId id="399"/>
            <p14:sldId id="272"/>
            <p14:sldId id="357"/>
            <p14:sldId id="411"/>
            <p14:sldId id="412"/>
            <p14:sldId id="394"/>
            <p14:sldId id="413"/>
            <p14:sldId id="398"/>
            <p14:sldId id="401"/>
            <p14:sldId id="405"/>
            <p14:sldId id="414"/>
            <p14:sldId id="407"/>
            <p14:sldId id="409"/>
            <p14:sldId id="406"/>
            <p14:sldId id="570"/>
            <p14:sldId id="404"/>
          </p14:sldIdLst>
        </p14:section>
        <p14:section name="Lopetus" id="{12AEAB86-1EC4-45AB-B013-924022C65019}">
          <p14:sldIdLst>
            <p14:sldId id="5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38B7F"/>
    <a:srgbClr val="BF0043"/>
    <a:srgbClr val="0058DE"/>
    <a:srgbClr val="EAA7B1"/>
    <a:srgbClr val="162A52"/>
    <a:srgbClr val="FFF8E6"/>
    <a:srgbClr val="13A697"/>
    <a:srgbClr val="FFEAB6"/>
    <a:srgbClr val="590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Tumma tyyli 2 - Korostus 1/Korostu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ematyyli 1 - Korostu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27F97BB-C833-4FB7-BDE5-3F7075034690}" styleName="Teematyyli 2 - Korostu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431" autoAdjust="0"/>
  </p:normalViewPr>
  <p:slideViewPr>
    <p:cSldViewPr snapToGrid="0">
      <p:cViewPr varScale="1">
        <p:scale>
          <a:sx n="57" d="100"/>
          <a:sy n="57" d="100"/>
        </p:scale>
        <p:origin x="268" y="52"/>
      </p:cViewPr>
      <p:guideLst>
        <p:guide orient="horz" pos="2160"/>
        <p:guide pos="3840"/>
      </p:guideLst>
    </p:cSldViewPr>
  </p:slideViewPr>
  <p:outlineViewPr>
    <p:cViewPr>
      <p:scale>
        <a:sx n="33" d="100"/>
        <a:sy n="33" d="100"/>
      </p:scale>
      <p:origin x="0" y="-3501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5B2802B-1DE9-45BD-8EE1-11E0D55EFE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Päivämäärän paikkamerkki 2">
            <a:extLst>
              <a:ext uri="{FF2B5EF4-FFF2-40B4-BE49-F238E27FC236}">
                <a16:creationId xmlns:a16="http://schemas.microsoft.com/office/drawing/2014/main" id="{F365AE89-ED5D-4643-9C83-BE0CE07FD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9072F9-1D7B-47CD-B465-7AA9D40835BC}" type="datetimeFigureOut">
              <a:rPr lang="en-FI" smtClean="0"/>
              <a:t>07/13/2023</a:t>
            </a:fld>
            <a:endParaRPr lang="en-FI"/>
          </a:p>
        </p:txBody>
      </p:sp>
      <p:sp>
        <p:nvSpPr>
          <p:cNvPr id="4" name="Alatunnisteen paikkamerkki 3">
            <a:extLst>
              <a:ext uri="{FF2B5EF4-FFF2-40B4-BE49-F238E27FC236}">
                <a16:creationId xmlns:a16="http://schemas.microsoft.com/office/drawing/2014/main" id="{E5A18B55-3A8A-456A-8E81-A61EF307B3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Dian numeron paikkamerkki 4">
            <a:extLst>
              <a:ext uri="{FF2B5EF4-FFF2-40B4-BE49-F238E27FC236}">
                <a16:creationId xmlns:a16="http://schemas.microsoft.com/office/drawing/2014/main" id="{072A756F-A3A9-4434-AB04-1CB98DF072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CB7F38-679C-4097-A00D-A5804C04C3C8}" type="slidenum">
              <a:rPr lang="en-FI" smtClean="0"/>
              <a:t>‹#›</a:t>
            </a:fld>
            <a:endParaRPr lang="en-FI"/>
          </a:p>
        </p:txBody>
      </p:sp>
    </p:spTree>
    <p:extLst>
      <p:ext uri="{BB962C8B-B14F-4D97-AF65-F5344CB8AC3E}">
        <p14:creationId xmlns:p14="http://schemas.microsoft.com/office/powerpoint/2010/main" val="28490833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523A2-88A2-4480-AC02-92A55F88C0E0}" type="datetimeFigureOut">
              <a:rPr lang="en-FI" smtClean="0"/>
              <a:t>07/13/2023</a:t>
            </a:fld>
            <a:endParaRPr lang="en-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C236C-DCF9-4419-8A2A-D176C54AA402}" type="slidenum">
              <a:rPr lang="en-FI" smtClean="0"/>
              <a:t>‹#›</a:t>
            </a:fld>
            <a:endParaRPr lang="en-FI"/>
          </a:p>
        </p:txBody>
      </p:sp>
    </p:spTree>
    <p:extLst>
      <p:ext uri="{BB962C8B-B14F-4D97-AF65-F5344CB8AC3E}">
        <p14:creationId xmlns:p14="http://schemas.microsoft.com/office/powerpoint/2010/main" val="41762871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Powerpoint-esityksen rinnalla voi hyödyntää opiskelijan osion materiaalia ja tehtäviä </a:t>
            </a:r>
            <a:r>
              <a:rPr lang="fi-FI" i="1" dirty="0"/>
              <a:t>Referointiharjoituksia 1: tekstistä toiseksi</a:t>
            </a:r>
            <a:r>
              <a:rPr lang="fi-FI" dirty="0"/>
              <a:t>.</a:t>
            </a:r>
          </a:p>
        </p:txBody>
      </p:sp>
    </p:spTree>
    <p:extLst>
      <p:ext uri="{BB962C8B-B14F-4D97-AF65-F5344CB8AC3E}">
        <p14:creationId xmlns:p14="http://schemas.microsoft.com/office/powerpoint/2010/main" val="254891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Powerpoint-esityksen rinnalla voi hyödyntää opiskelijan osion materiaalia ja tehtäviä </a:t>
            </a:r>
            <a:r>
              <a:rPr lang="fi-FI" i="1" dirty="0"/>
              <a:t>Referointiharjoituksia 1: tekstistä toiseksi</a:t>
            </a:r>
            <a:r>
              <a:rPr lang="fi-FI" dirty="0"/>
              <a:t>.</a:t>
            </a:r>
          </a:p>
        </p:txBody>
      </p:sp>
    </p:spTree>
    <p:extLst>
      <p:ext uri="{BB962C8B-B14F-4D97-AF65-F5344CB8AC3E}">
        <p14:creationId xmlns:p14="http://schemas.microsoft.com/office/powerpoint/2010/main" val="55603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Powerpoint-esityksen rinnalla voi hyödyntää opiskelijan osion materiaalia ja tehtäviä </a:t>
            </a:r>
            <a:r>
              <a:rPr lang="fi-FI" i="1" dirty="0"/>
              <a:t>Referointiharjoituksia 1: tekstistä toiseksi</a:t>
            </a:r>
            <a:r>
              <a:rPr lang="fi-FI" dirty="0"/>
              <a:t>.</a:t>
            </a:r>
          </a:p>
        </p:txBody>
      </p:sp>
    </p:spTree>
    <p:extLst>
      <p:ext uri="{BB962C8B-B14F-4D97-AF65-F5344CB8AC3E}">
        <p14:creationId xmlns:p14="http://schemas.microsoft.com/office/powerpoint/2010/main" val="49527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C7BA0F8-C754-4490-AB49-CE45F9080B12}" type="slidenum">
              <a:t>27</a:t>
            </a:fld>
            <a:endParaRPr lang="en-US"/>
          </a:p>
        </p:txBody>
      </p:sp>
    </p:spTree>
    <p:extLst>
      <p:ext uri="{BB962C8B-B14F-4D97-AF65-F5344CB8AC3E}">
        <p14:creationId xmlns:p14="http://schemas.microsoft.com/office/powerpoint/2010/main" val="402971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endParaRPr lang="fi-FI"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87891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endParaRPr lang="fi-FI"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452134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ääotsikkodia">
    <p:bg>
      <p:bgRef idx="1001">
        <a:schemeClr val="bg1"/>
      </p:bgRef>
    </p:bg>
    <p:spTree>
      <p:nvGrpSpPr>
        <p:cNvPr id="1" name=""/>
        <p:cNvGrpSpPr/>
        <p:nvPr/>
      </p:nvGrpSpPr>
      <p:grpSpPr>
        <a:xfrm>
          <a:off x="0" y="0"/>
          <a:ext cx="0" cy="0"/>
          <a:chOff x="0" y="0"/>
          <a:chExt cx="0" cy="0"/>
        </a:xfrm>
      </p:grpSpPr>
      <p:pic>
        <p:nvPicPr>
          <p:cNvPr id="8" name="Kielibuustin logo" descr="Kielibuustin logo.">
            <a:extLst>
              <a:ext uri="{FF2B5EF4-FFF2-40B4-BE49-F238E27FC236}">
                <a16:creationId xmlns:a16="http://schemas.microsoft.com/office/drawing/2014/main" id="{3CF503CC-9BCE-4C27-98F7-66EE09683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429" y="1365457"/>
            <a:ext cx="2501142" cy="864833"/>
          </a:xfrm>
          <a:prstGeom prst="rect">
            <a:avLst/>
          </a:prstGeom>
        </p:spPr>
      </p:pic>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2230290"/>
            <a:ext cx="9144000" cy="2158694"/>
          </a:xfrm>
        </p:spPr>
        <p:txBody>
          <a:bodyPr anchor="ctr">
            <a:normAutofit/>
          </a:bodyPr>
          <a:lstStyle>
            <a:lvl1pPr algn="ctr">
              <a:lnSpc>
                <a:spcPct val="120000"/>
              </a:lnSpc>
              <a:defRPr sz="4400"/>
            </a:lvl1pPr>
          </a:lstStyle>
          <a:p>
            <a:r>
              <a:rPr lang="fi-FI" noProof="0"/>
              <a:t>Muokkaa ots. perustyyl. napsautt.</a:t>
            </a:r>
          </a:p>
        </p:txBody>
      </p:sp>
      <p:sp>
        <p:nvSpPr>
          <p:cNvPr id="3" name="Alaotsikko">
            <a:extLst>
              <a:ext uri="{FF2B5EF4-FFF2-40B4-BE49-F238E27FC236}">
                <a16:creationId xmlns:a16="http://schemas.microsoft.com/office/drawing/2014/main" id="{E3E74A17-4DE4-47CB-B02D-9263520DBEAD}"/>
              </a:ext>
            </a:extLst>
          </p:cNvPr>
          <p:cNvSpPr>
            <a:spLocks noGrp="1"/>
          </p:cNvSpPr>
          <p:nvPr>
            <p:ph type="subTitle" idx="1"/>
          </p:nvPr>
        </p:nvSpPr>
        <p:spPr>
          <a:xfrm>
            <a:off x="1524000" y="4403128"/>
            <a:ext cx="9144000" cy="1000633"/>
          </a:xfrm>
        </p:spPr>
        <p:txBody>
          <a:bodyPr anchor="t">
            <a:normAutofit/>
          </a:bodyPr>
          <a:lstStyle>
            <a:lvl1pPr marL="0" indent="0" algn="ctr">
              <a:lnSpc>
                <a:spcPct val="120000"/>
              </a:lnSpc>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FI"/>
          </a:p>
        </p:txBody>
      </p:sp>
    </p:spTree>
    <p:extLst>
      <p:ext uri="{BB962C8B-B14F-4D97-AF65-F5344CB8AC3E}">
        <p14:creationId xmlns:p14="http://schemas.microsoft.com/office/powerpoint/2010/main" val="6287782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ksi sisältökohdetta ja kuvateksti">
    <p:spTree>
      <p:nvGrpSpPr>
        <p:cNvPr id="1" name=""/>
        <p:cNvGrpSpPr/>
        <p:nvPr/>
      </p:nvGrpSpPr>
      <p:grpSpPr>
        <a:xfrm>
          <a:off x="0" y="0"/>
          <a:ext cx="0" cy="0"/>
          <a:chOff x="0" y="0"/>
          <a:chExt cx="0" cy="0"/>
        </a:xfrm>
      </p:grpSpPr>
      <p:sp>
        <p:nvSpPr>
          <p:cNvPr id="11" name="Otsikon paikkamerkki">
            <a:extLst>
              <a:ext uri="{FF2B5EF4-FFF2-40B4-BE49-F238E27FC236}">
                <a16:creationId xmlns:a16="http://schemas.microsoft.com/office/drawing/2014/main" id="{DB9F4236-D949-49C6-ABF8-B82458424FAC}"/>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Sisällön paikkamerkki 1">
            <a:extLst>
              <a:ext uri="{FF2B5EF4-FFF2-40B4-BE49-F238E27FC236}">
                <a16:creationId xmlns:a16="http://schemas.microsoft.com/office/drawing/2014/main" id="{86A25C7E-E8EC-4F80-B7B7-3FD6359C2816}"/>
              </a:ext>
            </a:extLst>
          </p:cNvPr>
          <p:cNvSpPr>
            <a:spLocks noGrp="1"/>
          </p:cNvSpPr>
          <p:nvPr>
            <p:ph sz="half" idx="1"/>
          </p:nvPr>
        </p:nvSpPr>
        <p:spPr>
          <a:xfrm>
            <a:off x="576092" y="2169020"/>
            <a:ext cx="5279912" cy="3719937"/>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4" name="Sisällön paikkamerkki 2">
            <a:extLst>
              <a:ext uri="{FF2B5EF4-FFF2-40B4-BE49-F238E27FC236}">
                <a16:creationId xmlns:a16="http://schemas.microsoft.com/office/drawing/2014/main" id="{2F1A4D0B-ECF7-468A-A716-925A26A5F7D7}"/>
              </a:ext>
            </a:extLst>
          </p:cNvPr>
          <p:cNvSpPr>
            <a:spLocks noGrp="1"/>
          </p:cNvSpPr>
          <p:nvPr>
            <p:ph sz="half" idx="2"/>
          </p:nvPr>
        </p:nvSpPr>
        <p:spPr>
          <a:xfrm>
            <a:off x="6335996" y="2169019"/>
            <a:ext cx="5339910" cy="2924011"/>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4" name="Päivämäärän paikkamerkki">
            <a:extLst>
              <a:ext uri="{FF2B5EF4-FFF2-40B4-BE49-F238E27FC236}">
                <a16:creationId xmlns:a16="http://schemas.microsoft.com/office/drawing/2014/main" id="{973E9B2C-13AE-47EE-99BB-17507041FFFE}"/>
              </a:ext>
            </a:extLst>
          </p:cNvPr>
          <p:cNvSpPr>
            <a:spLocks noGrp="1" noRot="1" noMove="1" noResize="1" noEditPoints="1" noAdjustHandles="1" noChangeArrowheads="1" noChangeShapeType="1"/>
          </p:cNvSpPr>
          <p:nvPr>
            <p:ph type="dt" sz="half" idx="10"/>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13.7.2023</a:t>
            </a:fld>
            <a:endParaRPr lang="en-FI"/>
          </a:p>
        </p:txBody>
      </p:sp>
      <p:sp>
        <p:nvSpPr>
          <p:cNvPr id="12" name="Alatunnisteen paikkamerkki">
            <a:extLst>
              <a:ext uri="{FF2B5EF4-FFF2-40B4-BE49-F238E27FC236}">
                <a16:creationId xmlns:a16="http://schemas.microsoft.com/office/drawing/2014/main" id="{DB2FB7D9-C68E-4070-AF37-D6796FB47B0B}"/>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3" name="Dian numeron paikkamerkki">
            <a:extLst>
              <a:ext uri="{FF2B5EF4-FFF2-40B4-BE49-F238E27FC236}">
                <a16:creationId xmlns:a16="http://schemas.microsoft.com/office/drawing/2014/main" id="{71D930C0-3C76-4879-BE7B-04827239241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
        <p:nvSpPr>
          <p:cNvPr id="9" name="Sisällön paikkamerkki 2">
            <a:extLst>
              <a:ext uri="{FF2B5EF4-FFF2-40B4-BE49-F238E27FC236}">
                <a16:creationId xmlns:a16="http://schemas.microsoft.com/office/drawing/2014/main" id="{EA3649C3-0BF7-48FF-93AF-3594A577B1CA}"/>
              </a:ext>
            </a:extLst>
          </p:cNvPr>
          <p:cNvSpPr>
            <a:spLocks noGrp="1"/>
          </p:cNvSpPr>
          <p:nvPr>
            <p:ph sz="half" idx="11"/>
          </p:nvPr>
        </p:nvSpPr>
        <p:spPr>
          <a:xfrm>
            <a:off x="6335996" y="5228970"/>
            <a:ext cx="5354602" cy="659988"/>
          </a:xfrm>
        </p:spPr>
        <p:txBody>
          <a:bodyPr anchor="t">
            <a:normAutofit/>
          </a:bodyPr>
          <a:lstStyle>
            <a:lvl1pPr marL="0" indent="0">
              <a:buNone/>
              <a:defRPr sz="1200" b="0" i="0"/>
            </a:lvl1pPr>
          </a:lstStyle>
          <a:p>
            <a:pPr lvl="0"/>
            <a:r>
              <a:rPr lang="fi-FI"/>
              <a:t>Muokkaa tekstin perustyylejä napsauttamalla</a:t>
            </a:r>
          </a:p>
        </p:txBody>
      </p:sp>
    </p:spTree>
    <p:extLst>
      <p:ext uri="{BB962C8B-B14F-4D97-AF65-F5344CB8AC3E}">
        <p14:creationId xmlns:p14="http://schemas.microsoft.com/office/powerpoint/2010/main" val="413062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hden vertailu">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Tekstin paikkamerkki 1">
            <a:extLst>
              <a:ext uri="{FF2B5EF4-FFF2-40B4-BE49-F238E27FC236}">
                <a16:creationId xmlns:a16="http://schemas.microsoft.com/office/drawing/2014/main" id="{E13078C9-677C-4833-A29D-69C1286A546C}"/>
              </a:ext>
            </a:extLst>
          </p:cNvPr>
          <p:cNvSpPr>
            <a:spLocks noGrp="1"/>
          </p:cNvSpPr>
          <p:nvPr>
            <p:ph type="body" idx="1"/>
          </p:nvPr>
        </p:nvSpPr>
        <p:spPr>
          <a:xfrm>
            <a:off x="576092" y="1932352"/>
            <a:ext cx="5339912" cy="776660"/>
          </a:xfrm>
        </p:spPr>
        <p:txBody>
          <a:bodyPr anchor="b">
            <a:norm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1">
            <a:extLst>
              <a:ext uri="{FF2B5EF4-FFF2-40B4-BE49-F238E27FC236}">
                <a16:creationId xmlns:a16="http://schemas.microsoft.com/office/drawing/2014/main" id="{BE11A725-224E-41FF-A9FB-22FA0333C631}"/>
              </a:ext>
            </a:extLst>
          </p:cNvPr>
          <p:cNvSpPr>
            <a:spLocks noGrp="1"/>
          </p:cNvSpPr>
          <p:nvPr>
            <p:ph sz="half" idx="2"/>
          </p:nvPr>
        </p:nvSpPr>
        <p:spPr>
          <a:xfrm>
            <a:off x="576091" y="2784951"/>
            <a:ext cx="5339912" cy="3044010"/>
          </a:xfrm>
        </p:spPr>
        <p:txBody>
          <a:bodyPr anchor="t"/>
          <a:lstStyle>
            <a:lvl1pPr>
              <a:defRPr sz="2000"/>
            </a:lvl1pPr>
            <a:lvl2pPr>
              <a:defRPr sz="1800"/>
            </a:lvl2pPr>
            <a:lvl3pPr>
              <a:defRPr sz="1600"/>
            </a:lvl3pPr>
            <a:lvl4pPr>
              <a:defRPr sz="14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cxnSp>
        <p:nvCxnSpPr>
          <p:cNvPr id="11" name="Suora yhdysviiva">
            <a:extLst>
              <a:ext uri="{FF2B5EF4-FFF2-40B4-BE49-F238E27FC236}">
                <a16:creationId xmlns:a16="http://schemas.microsoft.com/office/drawing/2014/main" id="{2C9A596D-0802-4B19-9236-737210BE6C7D}"/>
              </a:ext>
              <a:ext uri="{C183D7F6-B498-43B3-948B-1728B52AA6E4}">
                <adec:decorative xmlns:adec="http://schemas.microsoft.com/office/drawing/2017/decorative" val="1"/>
              </a:ext>
            </a:extLst>
          </p:cNvPr>
          <p:cNvCxnSpPr>
            <a:cxnSpLocks/>
          </p:cNvCxnSpPr>
          <p:nvPr userDrawn="1"/>
        </p:nvCxnSpPr>
        <p:spPr>
          <a:xfrm flipV="1">
            <a:off x="6096000" y="2049023"/>
            <a:ext cx="0" cy="377993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n paikkamerkki 2">
            <a:extLst>
              <a:ext uri="{FF2B5EF4-FFF2-40B4-BE49-F238E27FC236}">
                <a16:creationId xmlns:a16="http://schemas.microsoft.com/office/drawing/2014/main" id="{9B0B9F0E-C81E-4C28-BE99-93FA88D3973D}"/>
              </a:ext>
            </a:extLst>
          </p:cNvPr>
          <p:cNvSpPr>
            <a:spLocks noGrp="1"/>
          </p:cNvSpPr>
          <p:nvPr>
            <p:ph type="body" sz="quarter" idx="3"/>
          </p:nvPr>
        </p:nvSpPr>
        <p:spPr>
          <a:xfrm>
            <a:off x="6275996" y="1932352"/>
            <a:ext cx="5399909" cy="776660"/>
          </a:xfrm>
        </p:spPr>
        <p:txBody>
          <a:bodyPr anchor="b">
            <a:norm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2">
            <a:extLst>
              <a:ext uri="{FF2B5EF4-FFF2-40B4-BE49-F238E27FC236}">
                <a16:creationId xmlns:a16="http://schemas.microsoft.com/office/drawing/2014/main" id="{E1171E2F-56F5-4E47-B656-2468D61A2D00}"/>
              </a:ext>
            </a:extLst>
          </p:cNvPr>
          <p:cNvSpPr>
            <a:spLocks noGrp="1"/>
          </p:cNvSpPr>
          <p:nvPr>
            <p:ph sz="quarter" idx="4"/>
          </p:nvPr>
        </p:nvSpPr>
        <p:spPr>
          <a:xfrm>
            <a:off x="6275187" y="2784950"/>
            <a:ext cx="5399910" cy="3044011"/>
          </a:xfrm>
        </p:spPr>
        <p:txBody>
          <a:bodyPr anchor="t"/>
          <a:lstStyle>
            <a:lvl1pPr marL="0" indent="0">
              <a:buNone/>
              <a:defRPr sz="2000"/>
            </a:lvl1pPr>
            <a:lvl2pPr>
              <a:defRPr sz="2000"/>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13.7.2023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173088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en vertailu">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05886" y="549048"/>
            <a:ext cx="11164800" cy="716661"/>
          </a:xfrm>
          <a:prstGeom prst="rect">
            <a:avLst/>
          </a:prstGeom>
        </p:spPr>
        <p:txBody>
          <a:bodyPr vert="horz" lIns="91440" tIns="45720" rIns="91440" bIns="45720" rtlCol="0" anchor="t">
            <a:normAutofit/>
          </a:bodyPr>
          <a:lstStyle>
            <a:lvl1pPr algn="l">
              <a:lnSpc>
                <a:spcPct val="120000"/>
              </a:lnSpc>
              <a:defRPr sz="24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27" name="Tekstin paikkamerkki 1">
            <a:extLst>
              <a:ext uri="{FF2B5EF4-FFF2-40B4-BE49-F238E27FC236}">
                <a16:creationId xmlns:a16="http://schemas.microsoft.com/office/drawing/2014/main" id="{15FAD11C-9B2F-4607-AD14-247E2ED04BE8}"/>
              </a:ext>
            </a:extLst>
          </p:cNvPr>
          <p:cNvSpPr>
            <a:spLocks noGrp="1"/>
          </p:cNvSpPr>
          <p:nvPr>
            <p:ph type="body" idx="18"/>
          </p:nvPr>
        </p:nvSpPr>
        <p:spPr>
          <a:xfrm>
            <a:off x="521312" y="1537378"/>
            <a:ext cx="3505536" cy="815425"/>
          </a:xfrm>
        </p:spPr>
        <p:txBody>
          <a:bodyPr anchor="b">
            <a:normAutofit/>
          </a:bodyPr>
          <a:lstStyle>
            <a:lvl1pPr marL="0" indent="0">
              <a:lnSpc>
                <a:spcPct val="100000"/>
              </a:lnSpc>
              <a:spcBef>
                <a:spcPts val="0"/>
              </a:spcBef>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8" name="Sisällön paikkamerkki 1">
            <a:extLst>
              <a:ext uri="{FF2B5EF4-FFF2-40B4-BE49-F238E27FC236}">
                <a16:creationId xmlns:a16="http://schemas.microsoft.com/office/drawing/2014/main" id="{DE500F0C-416B-40D3-8489-14A440A04D4B}"/>
              </a:ext>
            </a:extLst>
          </p:cNvPr>
          <p:cNvSpPr>
            <a:spLocks noGrp="1"/>
          </p:cNvSpPr>
          <p:nvPr>
            <p:ph sz="half" idx="19"/>
          </p:nvPr>
        </p:nvSpPr>
        <p:spPr>
          <a:xfrm>
            <a:off x="521312" y="2451571"/>
            <a:ext cx="3505536" cy="3377390"/>
          </a:xfrm>
        </p:spPr>
        <p:txBody>
          <a:bodyPr anchor="t"/>
          <a:lstStyle>
            <a:lvl1pPr>
              <a:defRPr sz="1800">
                <a:solidFill>
                  <a:schemeClr val="tx2"/>
                </a:solidFill>
              </a:defRPr>
            </a:lvl1pPr>
            <a:lvl2pPr>
              <a:defRPr sz="1600">
                <a:solidFill>
                  <a:schemeClr val="tx2"/>
                </a:solidFill>
              </a:defRPr>
            </a:lvl2pPr>
            <a:lvl3pPr>
              <a:defRPr sz="1400">
                <a:solidFill>
                  <a:schemeClr val="tx2"/>
                </a:solidFill>
              </a:defRPr>
            </a:lvl3pPr>
          </a:lstStyle>
          <a:p>
            <a:pPr lvl="0"/>
            <a:r>
              <a:rPr lang="fi-FI"/>
              <a:t>Muokkaa tekstin perustyylejä napsauttamalla</a:t>
            </a:r>
          </a:p>
          <a:p>
            <a:pPr lvl="1"/>
            <a:r>
              <a:rPr lang="fi-FI"/>
              <a:t>toinen taso</a:t>
            </a:r>
          </a:p>
          <a:p>
            <a:pPr lvl="2"/>
            <a:r>
              <a:rPr lang="fi-FI"/>
              <a:t>kolmas taso</a:t>
            </a:r>
          </a:p>
          <a:p>
            <a:pPr lvl="0"/>
            <a:endParaRPr lang="fi-FI"/>
          </a:p>
        </p:txBody>
      </p:sp>
      <p:cxnSp>
        <p:nvCxnSpPr>
          <p:cNvPr id="3" name="Suora yhdysviiva 1">
            <a:extLst>
              <a:ext uri="{FF2B5EF4-FFF2-40B4-BE49-F238E27FC236}">
                <a16:creationId xmlns:a16="http://schemas.microsoft.com/office/drawing/2014/main" id="{F00BFF79-5830-4F98-9030-AC25630AC8BA}"/>
              </a:ext>
              <a:ext uri="{C183D7F6-B498-43B3-948B-1728B52AA6E4}">
                <adec:decorative xmlns:adec="http://schemas.microsoft.com/office/drawing/2017/decorative" val="1"/>
              </a:ext>
            </a:extLst>
          </p:cNvPr>
          <p:cNvCxnSpPr>
            <a:cxnSpLocks/>
          </p:cNvCxnSpPr>
          <p:nvPr userDrawn="1"/>
        </p:nvCxnSpPr>
        <p:spPr>
          <a:xfrm flipV="1">
            <a:off x="4176032" y="1749028"/>
            <a:ext cx="0" cy="407993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61247" y="1561630"/>
            <a:ext cx="3505536" cy="812097"/>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51338" y="2451570"/>
            <a:ext cx="3505536" cy="3377391"/>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cxnSp>
        <p:nvCxnSpPr>
          <p:cNvPr id="19" name="Suora yhdysviiva 2">
            <a:extLst>
              <a:ext uri="{FF2B5EF4-FFF2-40B4-BE49-F238E27FC236}">
                <a16:creationId xmlns:a16="http://schemas.microsoft.com/office/drawing/2014/main" id="{C55A16F6-4213-497B-9F7F-AB388434EC29}"/>
              </a:ext>
              <a:ext uri="{C183D7F6-B498-43B3-948B-1728B52AA6E4}">
                <adec:decorative xmlns:adec="http://schemas.microsoft.com/office/drawing/2017/decorative" val="1"/>
              </a:ext>
            </a:extLst>
          </p:cNvPr>
          <p:cNvCxnSpPr>
            <a:cxnSpLocks/>
          </p:cNvCxnSpPr>
          <p:nvPr userDrawn="1"/>
        </p:nvCxnSpPr>
        <p:spPr>
          <a:xfrm flipV="1">
            <a:off x="8015968" y="1749028"/>
            <a:ext cx="0" cy="407993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kstin paikkamerkki 3">
            <a:extLst>
              <a:ext uri="{FF2B5EF4-FFF2-40B4-BE49-F238E27FC236}">
                <a16:creationId xmlns:a16="http://schemas.microsoft.com/office/drawing/2014/main" id="{562E3440-F627-4482-94D2-67C87535EF69}"/>
              </a:ext>
            </a:extLst>
          </p:cNvPr>
          <p:cNvSpPr>
            <a:spLocks noGrp="1"/>
          </p:cNvSpPr>
          <p:nvPr>
            <p:ph type="body" idx="16"/>
          </p:nvPr>
        </p:nvSpPr>
        <p:spPr>
          <a:xfrm>
            <a:off x="8165152" y="1561629"/>
            <a:ext cx="3505536" cy="812098"/>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Sisällön paikkamerkki 3">
            <a:extLst>
              <a:ext uri="{FF2B5EF4-FFF2-40B4-BE49-F238E27FC236}">
                <a16:creationId xmlns:a16="http://schemas.microsoft.com/office/drawing/2014/main" id="{2237AAB2-19C4-4E63-AEC1-D8055FC553AA}"/>
              </a:ext>
            </a:extLst>
          </p:cNvPr>
          <p:cNvSpPr>
            <a:spLocks noGrp="1"/>
          </p:cNvSpPr>
          <p:nvPr>
            <p:ph sz="half" idx="17"/>
          </p:nvPr>
        </p:nvSpPr>
        <p:spPr>
          <a:xfrm>
            <a:off x="8165152" y="2451569"/>
            <a:ext cx="3505536" cy="3377392"/>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4295206" y="6144587"/>
            <a:ext cx="977666" cy="365125"/>
          </a:xfrm>
          <a:prstGeom prst="rect">
            <a:avLst/>
          </a:prstGeom>
        </p:spPr>
        <p:txBody>
          <a:bodyPr/>
          <a:lstStyle>
            <a:lvl1pPr algn="r">
              <a:defRPr sz="1200"/>
            </a:lvl1pPr>
          </a:lstStyle>
          <a:p>
            <a:fld id="{76947837-2250-4C6B-B95E-54C3E84FA4CE}" type="datetime1">
              <a:rPr lang="fi-FI" smtClean="0"/>
              <a:pPr/>
              <a:t>13.7.2023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403272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en vertailu 2">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Tekstin paikkamerkki 1">
            <a:extLst>
              <a:ext uri="{FF2B5EF4-FFF2-40B4-BE49-F238E27FC236}">
                <a16:creationId xmlns:a16="http://schemas.microsoft.com/office/drawing/2014/main" id="{E13078C9-677C-4833-A29D-69C1286A546C}"/>
              </a:ext>
            </a:extLst>
          </p:cNvPr>
          <p:cNvSpPr>
            <a:spLocks noGrp="1"/>
          </p:cNvSpPr>
          <p:nvPr>
            <p:ph type="body" idx="1"/>
          </p:nvPr>
        </p:nvSpPr>
        <p:spPr>
          <a:xfrm>
            <a:off x="576092" y="4448983"/>
            <a:ext cx="3599940" cy="1307365"/>
          </a:xfrm>
        </p:spPr>
        <p:txBody>
          <a:bodyPr anchor="t">
            <a:normAutofit/>
          </a:bodyPr>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1">
            <a:extLst>
              <a:ext uri="{FF2B5EF4-FFF2-40B4-BE49-F238E27FC236}">
                <a16:creationId xmlns:a16="http://schemas.microsoft.com/office/drawing/2014/main" id="{BE11A725-224E-41FF-A9FB-22FA0333C631}"/>
              </a:ext>
            </a:extLst>
          </p:cNvPr>
          <p:cNvSpPr>
            <a:spLocks noGrp="1"/>
          </p:cNvSpPr>
          <p:nvPr>
            <p:ph sz="half" idx="2"/>
          </p:nvPr>
        </p:nvSpPr>
        <p:spPr>
          <a:xfrm>
            <a:off x="576094" y="2049023"/>
            <a:ext cx="3599938" cy="2222024"/>
          </a:xfrm>
        </p:spPr>
        <p:txBody>
          <a:bodyPr anchor="t">
            <a:normAutofit/>
          </a:bodyPr>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p:txBody>
      </p: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26029" y="4448982"/>
            <a:ext cx="3599940" cy="1307365"/>
          </a:xfrm>
        </p:spPr>
        <p:txBody>
          <a:bodyPr anchor="t">
            <a:normAutofit/>
          </a:bodyPr>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30431" y="2049023"/>
            <a:ext cx="3599938" cy="2222024"/>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sp>
        <p:nvSpPr>
          <p:cNvPr id="19" name="Tekstin paikkamerkki 3">
            <a:extLst>
              <a:ext uri="{FF2B5EF4-FFF2-40B4-BE49-F238E27FC236}">
                <a16:creationId xmlns:a16="http://schemas.microsoft.com/office/drawing/2014/main" id="{7E59121B-A10E-432F-BF43-F62E5FF99752}"/>
              </a:ext>
            </a:extLst>
          </p:cNvPr>
          <p:cNvSpPr>
            <a:spLocks noGrp="1"/>
          </p:cNvSpPr>
          <p:nvPr>
            <p:ph type="body" idx="14"/>
          </p:nvPr>
        </p:nvSpPr>
        <p:spPr>
          <a:xfrm>
            <a:off x="8075966" y="4448982"/>
            <a:ext cx="3599940" cy="1307365"/>
          </a:xfrm>
        </p:spPr>
        <p:txBody>
          <a:bodyPr anchor="t">
            <a:normAutofit/>
          </a:bodyPr>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1" name="Sisällön paikkamerkki 3">
            <a:extLst>
              <a:ext uri="{FF2B5EF4-FFF2-40B4-BE49-F238E27FC236}">
                <a16:creationId xmlns:a16="http://schemas.microsoft.com/office/drawing/2014/main" id="{DD35D1F0-5F3C-422B-A821-7996A3657F7B}"/>
              </a:ext>
            </a:extLst>
          </p:cNvPr>
          <p:cNvSpPr>
            <a:spLocks noGrp="1"/>
          </p:cNvSpPr>
          <p:nvPr>
            <p:ph sz="half" idx="16"/>
          </p:nvPr>
        </p:nvSpPr>
        <p:spPr>
          <a:xfrm>
            <a:off x="8075968" y="2049924"/>
            <a:ext cx="3599938" cy="2219063"/>
          </a:xfrm>
        </p:spPr>
        <p:txBody>
          <a:bodyPr anchor="t"/>
          <a:lstStyle>
            <a:lvl1pPr marL="0" indent="0">
              <a:buNone/>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p:txBody>
      </p:sp>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13.7.2023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915253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en vertailu joista ensimmäinen korostettuna">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4415211" y="549048"/>
            <a:ext cx="7260695" cy="716661"/>
          </a:xfrm>
          <a:prstGeom prst="rect">
            <a:avLst/>
          </a:prstGeom>
        </p:spPr>
        <p:txBody>
          <a:bodyPr vert="horz" lIns="91440" tIns="45720" rIns="91440" bIns="45720" rtlCol="0" anchor="t">
            <a:normAutofit/>
          </a:bodyPr>
          <a:lstStyle>
            <a:lvl1pPr algn="r">
              <a:lnSpc>
                <a:spcPct val="120000"/>
              </a:lnSpc>
              <a:defRPr sz="24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17" name="Suorakulmio" descr="Korostettu suorakulmio, jonka sisällä on ensimmäisen palstan alaotsikko ja otsikko.">
            <a:extLst>
              <a:ext uri="{FF2B5EF4-FFF2-40B4-BE49-F238E27FC236}">
                <a16:creationId xmlns:a16="http://schemas.microsoft.com/office/drawing/2014/main" id="{87E4D8B6-839D-4DDF-A66E-F133FED58A6B}"/>
              </a:ext>
            </a:extLst>
          </p:cNvPr>
          <p:cNvSpPr/>
          <p:nvPr userDrawn="1"/>
        </p:nvSpPr>
        <p:spPr>
          <a:xfrm>
            <a:off x="0" y="1"/>
            <a:ext cx="4170805"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27" name="Tekstin paikkamerkki 1">
            <a:extLst>
              <a:ext uri="{FF2B5EF4-FFF2-40B4-BE49-F238E27FC236}">
                <a16:creationId xmlns:a16="http://schemas.microsoft.com/office/drawing/2014/main" id="{15FAD11C-9B2F-4607-AD14-247E2ED04BE8}"/>
              </a:ext>
            </a:extLst>
          </p:cNvPr>
          <p:cNvSpPr>
            <a:spLocks noGrp="1"/>
          </p:cNvSpPr>
          <p:nvPr>
            <p:ph type="body" idx="18"/>
          </p:nvPr>
        </p:nvSpPr>
        <p:spPr>
          <a:xfrm>
            <a:off x="521312" y="1537378"/>
            <a:ext cx="3505536" cy="815425"/>
          </a:xfrm>
        </p:spPr>
        <p:txBody>
          <a:bodyPr anchor="b">
            <a:normAutofit/>
          </a:bodyPr>
          <a:lstStyle>
            <a:lvl1pPr marL="0" indent="0">
              <a:lnSpc>
                <a:spcPct val="100000"/>
              </a:lnSpc>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8" name="Sisällön paikkamerkki 1">
            <a:extLst>
              <a:ext uri="{FF2B5EF4-FFF2-40B4-BE49-F238E27FC236}">
                <a16:creationId xmlns:a16="http://schemas.microsoft.com/office/drawing/2014/main" id="{DE500F0C-416B-40D3-8489-14A440A04D4B}"/>
              </a:ext>
            </a:extLst>
          </p:cNvPr>
          <p:cNvSpPr>
            <a:spLocks noGrp="1"/>
          </p:cNvSpPr>
          <p:nvPr>
            <p:ph sz="half" idx="19"/>
          </p:nvPr>
        </p:nvSpPr>
        <p:spPr>
          <a:xfrm>
            <a:off x="521312" y="2451571"/>
            <a:ext cx="3505536" cy="3377390"/>
          </a:xfrm>
        </p:spPr>
        <p:txBody>
          <a:bodyPr anchor="t"/>
          <a:lstStyle>
            <a:lvl1pPr>
              <a:defRPr sz="1800">
                <a:solidFill>
                  <a:schemeClr val="bg2"/>
                </a:solidFill>
              </a:defRPr>
            </a:lvl1pPr>
            <a:lvl2pPr>
              <a:defRPr sz="1600">
                <a:solidFill>
                  <a:schemeClr val="bg2"/>
                </a:solidFill>
              </a:defRPr>
            </a:lvl2pPr>
            <a:lvl3pPr>
              <a:defRPr sz="1400">
                <a:solidFill>
                  <a:schemeClr val="bg2"/>
                </a:solidFill>
              </a:defRPr>
            </a:lvl3pPr>
          </a:lstStyle>
          <a:p>
            <a:pPr lvl="0"/>
            <a:r>
              <a:rPr lang="fi-FI"/>
              <a:t>Muokkaa tekstin perustyylejä napsauttamalla</a:t>
            </a:r>
          </a:p>
          <a:p>
            <a:pPr lvl="1"/>
            <a:r>
              <a:rPr lang="fi-FI"/>
              <a:t>toinen taso</a:t>
            </a:r>
          </a:p>
          <a:p>
            <a:pPr lvl="2"/>
            <a:r>
              <a:rPr lang="fi-FI"/>
              <a:t>kolmas taso</a:t>
            </a:r>
          </a:p>
          <a:p>
            <a:pPr lvl="0"/>
            <a:endParaRPr lang="fi-FI"/>
          </a:p>
        </p:txBody>
      </p: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43232" y="1561630"/>
            <a:ext cx="3505536" cy="812097"/>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43232" y="2451570"/>
            <a:ext cx="3505536" cy="3377391"/>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sp>
        <p:nvSpPr>
          <p:cNvPr id="25" name="Tekstin paikkamerkki 3">
            <a:extLst>
              <a:ext uri="{FF2B5EF4-FFF2-40B4-BE49-F238E27FC236}">
                <a16:creationId xmlns:a16="http://schemas.microsoft.com/office/drawing/2014/main" id="{562E3440-F627-4482-94D2-67C87535EF69}"/>
              </a:ext>
            </a:extLst>
          </p:cNvPr>
          <p:cNvSpPr>
            <a:spLocks noGrp="1"/>
          </p:cNvSpPr>
          <p:nvPr>
            <p:ph type="body" idx="16"/>
          </p:nvPr>
        </p:nvSpPr>
        <p:spPr>
          <a:xfrm>
            <a:off x="8165152" y="1561629"/>
            <a:ext cx="3505536" cy="812098"/>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Sisällön paikkamerkki 3">
            <a:extLst>
              <a:ext uri="{FF2B5EF4-FFF2-40B4-BE49-F238E27FC236}">
                <a16:creationId xmlns:a16="http://schemas.microsoft.com/office/drawing/2014/main" id="{2237AAB2-19C4-4E63-AEC1-D8055FC553AA}"/>
              </a:ext>
            </a:extLst>
          </p:cNvPr>
          <p:cNvSpPr>
            <a:spLocks noGrp="1"/>
          </p:cNvSpPr>
          <p:nvPr>
            <p:ph sz="half" idx="17"/>
          </p:nvPr>
        </p:nvSpPr>
        <p:spPr>
          <a:xfrm>
            <a:off x="8165152" y="2451568"/>
            <a:ext cx="3505536" cy="3377391"/>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pic>
        <p:nvPicPr>
          <p:cNvPr id="24" name="Kielibuustin logo">
            <a:extLst>
              <a:ext uri="{FF2B5EF4-FFF2-40B4-BE49-F238E27FC236}">
                <a16:creationId xmlns:a16="http://schemas.microsoft.com/office/drawing/2014/main" id="{7B88969D-D281-4178-B8A4-D9BEC9B574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4295206" y="6144587"/>
            <a:ext cx="977666" cy="365125"/>
          </a:xfrm>
          <a:prstGeom prst="rect">
            <a:avLst/>
          </a:prstGeom>
        </p:spPr>
        <p:txBody>
          <a:bodyPr/>
          <a:lstStyle>
            <a:lvl1pPr algn="r">
              <a:defRPr sz="1200"/>
            </a:lvl1pPr>
          </a:lstStyle>
          <a:p>
            <a:fld id="{76947837-2250-4C6B-B95E-54C3E84FA4CE}" type="datetime1">
              <a:rPr lang="fi-FI" smtClean="0"/>
              <a:pPr/>
              <a:t>13.7.2023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599617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en vertailu joista ensimmäiset kaksi korostettuna">
    <p:spTree>
      <p:nvGrpSpPr>
        <p:cNvPr id="1" name=""/>
        <p:cNvGrpSpPr/>
        <p:nvPr/>
      </p:nvGrpSpPr>
      <p:grpSpPr>
        <a:xfrm>
          <a:off x="0" y="0"/>
          <a:ext cx="0" cy="0"/>
          <a:chOff x="0" y="0"/>
          <a:chExt cx="0" cy="0"/>
        </a:xfrm>
      </p:grpSpPr>
      <p:sp>
        <p:nvSpPr>
          <p:cNvPr id="17" name="Suorakulmio" descr="Korostettu suorakulmio, jonka sisällä on ensimmäisen ja toisen palstan alaotsikko ja otsikko.">
            <a:extLst>
              <a:ext uri="{FF2B5EF4-FFF2-40B4-BE49-F238E27FC236}">
                <a16:creationId xmlns:a16="http://schemas.microsoft.com/office/drawing/2014/main" id="{87E4D8B6-839D-4DDF-A66E-F133FED58A6B}"/>
              </a:ext>
            </a:extLst>
          </p:cNvPr>
          <p:cNvSpPr>
            <a:spLocks/>
          </p:cNvSpPr>
          <p:nvPr userDrawn="1"/>
        </p:nvSpPr>
        <p:spPr>
          <a:xfrm>
            <a:off x="1" y="1"/>
            <a:ext cx="7920748"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21313" y="549048"/>
            <a:ext cx="7327455" cy="716661"/>
          </a:xfrm>
          <a:prstGeom prst="rect">
            <a:avLst/>
          </a:prstGeom>
        </p:spPr>
        <p:txBody>
          <a:bodyPr vert="horz" lIns="91440" tIns="45720" rIns="91440" bIns="45720" rtlCol="0" anchor="t">
            <a:normAutofit/>
          </a:bodyPr>
          <a:lstStyle>
            <a:lvl1pPr algn="l">
              <a:lnSpc>
                <a:spcPct val="120000"/>
              </a:lnSpc>
              <a:defRPr sz="2400">
                <a:solidFill>
                  <a:schemeClr val="bg2"/>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27" name="Tekstin paikkamerkki 1">
            <a:extLst>
              <a:ext uri="{FF2B5EF4-FFF2-40B4-BE49-F238E27FC236}">
                <a16:creationId xmlns:a16="http://schemas.microsoft.com/office/drawing/2014/main" id="{15FAD11C-9B2F-4607-AD14-247E2ED04BE8}"/>
              </a:ext>
            </a:extLst>
          </p:cNvPr>
          <p:cNvSpPr>
            <a:spLocks noGrp="1"/>
          </p:cNvSpPr>
          <p:nvPr>
            <p:ph type="body" idx="18"/>
          </p:nvPr>
        </p:nvSpPr>
        <p:spPr>
          <a:xfrm>
            <a:off x="521312" y="1537378"/>
            <a:ext cx="3505536" cy="815425"/>
          </a:xfrm>
        </p:spPr>
        <p:txBody>
          <a:bodyPr anchor="b">
            <a:normAutofit/>
          </a:bodyPr>
          <a:lstStyle>
            <a:lvl1pPr marL="0" indent="0">
              <a:lnSpc>
                <a:spcPct val="100000"/>
              </a:lnSpc>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8" name="Sisällön paikkamerkki 1">
            <a:extLst>
              <a:ext uri="{FF2B5EF4-FFF2-40B4-BE49-F238E27FC236}">
                <a16:creationId xmlns:a16="http://schemas.microsoft.com/office/drawing/2014/main" id="{DE500F0C-416B-40D3-8489-14A440A04D4B}"/>
              </a:ext>
            </a:extLst>
          </p:cNvPr>
          <p:cNvSpPr>
            <a:spLocks noGrp="1"/>
          </p:cNvSpPr>
          <p:nvPr>
            <p:ph sz="half" idx="19"/>
          </p:nvPr>
        </p:nvSpPr>
        <p:spPr>
          <a:xfrm>
            <a:off x="521312" y="2451571"/>
            <a:ext cx="3505536" cy="3377390"/>
          </a:xfrm>
        </p:spPr>
        <p:txBody>
          <a:bodyPr anchor="t"/>
          <a:lstStyle>
            <a:lvl1pPr>
              <a:defRPr sz="1800">
                <a:solidFill>
                  <a:schemeClr val="bg2"/>
                </a:solidFill>
              </a:defRPr>
            </a:lvl1pPr>
            <a:lvl2pPr>
              <a:defRPr sz="1600">
                <a:solidFill>
                  <a:schemeClr val="bg2"/>
                </a:solidFill>
              </a:defRPr>
            </a:lvl2pPr>
            <a:lvl3pPr>
              <a:defRPr sz="1400">
                <a:solidFill>
                  <a:schemeClr val="bg2"/>
                </a:solidFill>
              </a:defRPr>
            </a:lvl3pPr>
          </a:lstStyle>
          <a:p>
            <a:pPr lvl="0"/>
            <a:r>
              <a:rPr lang="fi-FI"/>
              <a:t>Muokkaa tekstin perustyylejä napsauttamalla</a:t>
            </a:r>
          </a:p>
          <a:p>
            <a:pPr lvl="1"/>
            <a:r>
              <a:rPr lang="fi-FI"/>
              <a:t>toinen taso</a:t>
            </a:r>
          </a:p>
          <a:p>
            <a:pPr lvl="2"/>
            <a:r>
              <a:rPr lang="fi-FI"/>
              <a:t>kolmas taso</a:t>
            </a:r>
          </a:p>
          <a:p>
            <a:pPr lvl="0"/>
            <a:endParaRPr lang="fi-FI"/>
          </a:p>
        </p:txBody>
      </p: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43232" y="1561629"/>
            <a:ext cx="3505536" cy="812097"/>
          </a:xfrm>
        </p:spPr>
        <p:txBody>
          <a:bodyPr anchor="b">
            <a:normAutofit/>
          </a:bodyPr>
          <a:lstStyle>
            <a:lvl1pPr marL="0" indent="0">
              <a:lnSpc>
                <a:spcPct val="100000"/>
              </a:lnSpc>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43232" y="2451569"/>
            <a:ext cx="3505536" cy="3377391"/>
          </a:xfrm>
        </p:spPr>
        <p:txBody>
          <a:bodyPr anchor="t"/>
          <a:lstStyle>
            <a:lvl1pPr>
              <a:defRPr sz="1800">
                <a:solidFill>
                  <a:schemeClr val="bg2"/>
                </a:solidFill>
              </a:defRPr>
            </a:lvl1pPr>
            <a:lvl2pPr>
              <a:defRPr sz="1600">
                <a:solidFill>
                  <a:schemeClr val="bg2"/>
                </a:solidFill>
              </a:defRPr>
            </a:lvl2pPr>
            <a:lvl3pPr>
              <a:defRPr sz="1400">
                <a:solidFill>
                  <a:schemeClr val="bg2"/>
                </a:solidFill>
              </a:defRPr>
            </a:lvl3pPr>
          </a:lstStyle>
          <a:p>
            <a:pPr lvl="0"/>
            <a:r>
              <a:rPr lang="fi-FI"/>
              <a:t>Muokkaa tekstin perustyylejä napsauttamalla</a:t>
            </a:r>
          </a:p>
          <a:p>
            <a:pPr lvl="1"/>
            <a:r>
              <a:rPr lang="fi-FI"/>
              <a:t>toinen taso</a:t>
            </a:r>
          </a:p>
          <a:p>
            <a:pPr lvl="2"/>
            <a:r>
              <a:rPr lang="fi-FI"/>
              <a:t>kolmas taso</a:t>
            </a:r>
          </a:p>
          <a:p>
            <a:pPr lvl="0"/>
            <a:endParaRPr lang="fi-FI"/>
          </a:p>
        </p:txBody>
      </p:sp>
      <p:sp>
        <p:nvSpPr>
          <p:cNvPr id="25" name="Tekstin paikkamerkki 3">
            <a:extLst>
              <a:ext uri="{FF2B5EF4-FFF2-40B4-BE49-F238E27FC236}">
                <a16:creationId xmlns:a16="http://schemas.microsoft.com/office/drawing/2014/main" id="{562E3440-F627-4482-94D2-67C87535EF69}"/>
              </a:ext>
            </a:extLst>
          </p:cNvPr>
          <p:cNvSpPr>
            <a:spLocks noGrp="1"/>
          </p:cNvSpPr>
          <p:nvPr>
            <p:ph type="body" idx="16"/>
          </p:nvPr>
        </p:nvSpPr>
        <p:spPr>
          <a:xfrm>
            <a:off x="8165152" y="1561629"/>
            <a:ext cx="3505536" cy="812098"/>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Sisällön paikkamerkki 3">
            <a:extLst>
              <a:ext uri="{FF2B5EF4-FFF2-40B4-BE49-F238E27FC236}">
                <a16:creationId xmlns:a16="http://schemas.microsoft.com/office/drawing/2014/main" id="{2237AAB2-19C4-4E63-AEC1-D8055FC553AA}"/>
              </a:ext>
            </a:extLst>
          </p:cNvPr>
          <p:cNvSpPr>
            <a:spLocks noGrp="1"/>
          </p:cNvSpPr>
          <p:nvPr>
            <p:ph sz="half" idx="17"/>
          </p:nvPr>
        </p:nvSpPr>
        <p:spPr>
          <a:xfrm>
            <a:off x="8165152" y="2451569"/>
            <a:ext cx="3505536" cy="3377391"/>
          </a:xfrm>
        </p:spPr>
        <p:txBody>
          <a:bodyPr anchor="t"/>
          <a:lstStyle>
            <a:lvl1pPr>
              <a:defRPr sz="1800"/>
            </a:lvl1pPr>
            <a:lvl2pPr>
              <a:defRPr sz="1600"/>
            </a:lvl2pPr>
            <a:lvl3pPr>
              <a:defRPr sz="1400"/>
            </a:lvl3pPr>
          </a:lstStyle>
          <a:p>
            <a:pPr lvl="0"/>
            <a:r>
              <a:rPr lang="fi-FI"/>
              <a:t>Muokkaa tekstin perustyylejä napsauttamalla</a:t>
            </a:r>
          </a:p>
          <a:p>
            <a:pPr lvl="1"/>
            <a:r>
              <a:rPr lang="fi-FI"/>
              <a:t>toinen taso</a:t>
            </a:r>
          </a:p>
          <a:p>
            <a:pPr lvl="2"/>
            <a:r>
              <a:rPr lang="fi-FI"/>
              <a:t>kolmas taso</a:t>
            </a:r>
          </a:p>
          <a:p>
            <a:pPr lvl="0"/>
            <a:endParaRPr lang="fi-FI"/>
          </a:p>
        </p:txBody>
      </p:sp>
      <p:pic>
        <p:nvPicPr>
          <p:cNvPr id="24" name="Kielibuustin logo">
            <a:extLst>
              <a:ext uri="{FF2B5EF4-FFF2-40B4-BE49-F238E27FC236}">
                <a16:creationId xmlns:a16="http://schemas.microsoft.com/office/drawing/2014/main" id="{7B88969D-D281-4178-B8A4-D9BEC9B574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6215998" y="6148304"/>
            <a:ext cx="1396835" cy="365125"/>
          </a:xfrm>
          <a:prstGeom prst="rect">
            <a:avLst/>
          </a:prstGeom>
        </p:spPr>
        <p:txBody>
          <a:bodyPr/>
          <a:lstStyle>
            <a:lvl1pPr algn="r">
              <a:defRPr sz="1200">
                <a:solidFill>
                  <a:schemeClr val="bg2"/>
                </a:solidFill>
              </a:defRPr>
            </a:lvl1pPr>
          </a:lstStyle>
          <a:p>
            <a:fld id="{76947837-2250-4C6B-B95E-54C3E84FA4CE}" type="datetime1">
              <a:rPr lang="fi-FI" smtClean="0"/>
              <a:pPr/>
              <a:t>13.7.2023</a:t>
            </a:fld>
            <a:endParaRPr lang="en-FI"/>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8165152" y="6024897"/>
            <a:ext cx="281078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1735160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2A648795-25F9-4019-90E7-4AE8CE30D133}"/>
              </a:ext>
            </a:extLst>
          </p:cNvPr>
          <p:cNvSpPr>
            <a:spLocks noGrp="1"/>
          </p:cNvSpPr>
          <p:nvPr>
            <p:ph type="title"/>
          </p:nvPr>
        </p:nvSpPr>
        <p:spPr/>
        <p:txBody>
          <a:bodyPr/>
          <a:lstStyle/>
          <a:p>
            <a:r>
              <a:rPr lang="fi-FI"/>
              <a:t>Muokkaa ots. perustyyl. napsautt.</a:t>
            </a:r>
            <a:endParaRPr lang="en-FI"/>
          </a:p>
        </p:txBody>
      </p:sp>
      <p:sp>
        <p:nvSpPr>
          <p:cNvPr id="6" name="Päivämäärän paikkamerkki">
            <a:extLst>
              <a:ext uri="{FF2B5EF4-FFF2-40B4-BE49-F238E27FC236}">
                <a16:creationId xmlns:a16="http://schemas.microsoft.com/office/drawing/2014/main" id="{2644E7AC-603B-4D4F-BBAC-D91E7535F846}"/>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13.7.2023</a:t>
            </a:fld>
            <a:endParaRPr lang="en-FI"/>
          </a:p>
        </p:txBody>
      </p:sp>
      <p:sp>
        <p:nvSpPr>
          <p:cNvPr id="7" name="Alatunnisteen paikkamerkki">
            <a:extLst>
              <a:ext uri="{FF2B5EF4-FFF2-40B4-BE49-F238E27FC236}">
                <a16:creationId xmlns:a16="http://schemas.microsoft.com/office/drawing/2014/main" id="{F82E19E8-9AFE-4178-B1F3-4D17E21F98E5}"/>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r>
              <a:rPr lang="fi-FI"/>
              <a:t>Esitelmän tai/ja puhujan nimi tässä</a:t>
            </a:r>
            <a:endParaRPr lang="en-FI"/>
          </a:p>
        </p:txBody>
      </p:sp>
      <p:sp>
        <p:nvSpPr>
          <p:cNvPr id="8" name="Dian numeron paikkamerkki">
            <a:extLst>
              <a:ext uri="{FF2B5EF4-FFF2-40B4-BE49-F238E27FC236}">
                <a16:creationId xmlns:a16="http://schemas.microsoft.com/office/drawing/2014/main" id="{13D8283B-D356-42E7-A823-E6C19F41F268}"/>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359082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Päivämäärän paikkamerkki">
            <a:extLst>
              <a:ext uri="{FF2B5EF4-FFF2-40B4-BE49-F238E27FC236}">
                <a16:creationId xmlns:a16="http://schemas.microsoft.com/office/drawing/2014/main" id="{2DB17A22-5C30-4DF6-AA17-A32AEF780A8D}"/>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13.7.2023</a:t>
            </a:fld>
            <a:endParaRPr lang="en-FI"/>
          </a:p>
        </p:txBody>
      </p:sp>
      <p:sp>
        <p:nvSpPr>
          <p:cNvPr id="6" name="Alatunnisteen paikkamerkki">
            <a:extLst>
              <a:ext uri="{FF2B5EF4-FFF2-40B4-BE49-F238E27FC236}">
                <a16:creationId xmlns:a16="http://schemas.microsoft.com/office/drawing/2014/main" id="{061080B5-29DD-4AC7-90AE-C709C347826E}"/>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r>
              <a:rPr lang="fi-FI"/>
              <a:t>Esitelmän tai/ja puhujan nimi tässä</a:t>
            </a:r>
            <a:endParaRPr lang="en-FI"/>
          </a:p>
        </p:txBody>
      </p:sp>
      <p:sp>
        <p:nvSpPr>
          <p:cNvPr id="7" name="Dian numeron paikkamerkki">
            <a:extLst>
              <a:ext uri="{FF2B5EF4-FFF2-40B4-BE49-F238E27FC236}">
                <a16:creationId xmlns:a16="http://schemas.microsoft.com/office/drawing/2014/main" id="{5FF5F7EB-5A40-40D7-9EDC-4AB08A06576F}"/>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1006605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Lopetus">
    <p:bg>
      <p:bgRef idx="1001">
        <a:schemeClr val="bg1"/>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FA01DD-11B1-4736-A453-65ADD63CF6E9}"/>
              </a:ext>
            </a:extLst>
          </p:cNvPr>
          <p:cNvSpPr>
            <a:spLocks noGrp="1"/>
          </p:cNvSpPr>
          <p:nvPr>
            <p:ph type="ctrTitle"/>
          </p:nvPr>
        </p:nvSpPr>
        <p:spPr>
          <a:xfrm>
            <a:off x="1524000" y="1809027"/>
            <a:ext cx="9144000" cy="2099965"/>
          </a:xfrm>
        </p:spPr>
        <p:txBody>
          <a:bodyPr anchor="ctr">
            <a:noAutofit/>
          </a:bodyPr>
          <a:lstStyle>
            <a:lvl1pPr algn="ctr">
              <a:lnSpc>
                <a:spcPct val="120000"/>
              </a:lnSpc>
              <a:defRPr sz="44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Alaotsikko 2">
            <a:extLst>
              <a:ext uri="{FF2B5EF4-FFF2-40B4-BE49-F238E27FC236}">
                <a16:creationId xmlns:a16="http://schemas.microsoft.com/office/drawing/2014/main" id="{E3E74A17-4DE4-47CB-B02D-9263520DBEAD}"/>
              </a:ext>
            </a:extLst>
          </p:cNvPr>
          <p:cNvSpPr>
            <a:spLocks noGrp="1"/>
          </p:cNvSpPr>
          <p:nvPr>
            <p:ph type="subTitle" idx="1"/>
          </p:nvPr>
        </p:nvSpPr>
        <p:spPr>
          <a:xfrm>
            <a:off x="1524000" y="3920575"/>
            <a:ext cx="9144000" cy="842462"/>
          </a:xfrm>
        </p:spPr>
        <p:txBody>
          <a:bodyPr anchor="t">
            <a:normAutofit/>
          </a:bodyPr>
          <a:lstStyle>
            <a:lvl1pPr marL="0" indent="0" algn="ctr">
              <a:lnSpc>
                <a:spcPct val="120000"/>
              </a:lnSpc>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FI"/>
          </a:p>
        </p:txBody>
      </p:sp>
      <p:pic>
        <p:nvPicPr>
          <p:cNvPr id="8" name="Kuva 7">
            <a:extLst>
              <a:ext uri="{FF2B5EF4-FFF2-40B4-BE49-F238E27FC236}">
                <a16:creationId xmlns:a16="http://schemas.microsoft.com/office/drawing/2014/main" id="{3CF503CC-9BCE-4C27-98F7-66EE09683F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20" name="Alatunnisteen paikkamerkki 4">
            <a:extLst>
              <a:ext uri="{FF2B5EF4-FFF2-40B4-BE49-F238E27FC236}">
                <a16:creationId xmlns:a16="http://schemas.microsoft.com/office/drawing/2014/main" id="{9CB8F2FD-0CE4-40FC-B77B-15886DB53A93}"/>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Referointi: Tekstistä toiseksi</a:t>
            </a:r>
            <a:endParaRPr lang="en-FI"/>
          </a:p>
        </p:txBody>
      </p:sp>
      <p:sp>
        <p:nvSpPr>
          <p:cNvPr id="21" name="Dian numeron paikkamerkki 5">
            <a:extLst>
              <a:ext uri="{FF2B5EF4-FFF2-40B4-BE49-F238E27FC236}">
                <a16:creationId xmlns:a16="http://schemas.microsoft.com/office/drawing/2014/main" id="{A35119FE-64E8-4580-8B84-D96907022BA3}"/>
              </a:ext>
            </a:extLst>
          </p:cNvPr>
          <p:cNvSpPr>
            <a:spLocks noGrp="1"/>
          </p:cNvSpPr>
          <p:nvPr>
            <p:ph type="sldNum" sz="quarter" idx="4"/>
          </p:nvPr>
        </p:nvSpPr>
        <p:spPr>
          <a:xfrm>
            <a:off x="11100338" y="6108708"/>
            <a:ext cx="618026"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
        <p:nvSpPr>
          <p:cNvPr id="22" name="Päivämäärän paikkamerkki 3">
            <a:extLst>
              <a:ext uri="{FF2B5EF4-FFF2-40B4-BE49-F238E27FC236}">
                <a16:creationId xmlns:a16="http://schemas.microsoft.com/office/drawing/2014/main" id="{16C55D1E-279F-42EA-AA45-6A17474BEE23}"/>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F037C609-502E-4EF7-B0CA-67FB863B0D0C}" type="datetime1">
              <a:rPr lang="fi-FI" smtClean="0"/>
              <a:t>13.7.2023</a:t>
            </a:fld>
            <a:endParaRPr lang="en-FI"/>
          </a:p>
        </p:txBody>
      </p:sp>
    </p:spTree>
    <p:extLst>
      <p:ext uri="{BB962C8B-B14F-4D97-AF65-F5344CB8AC3E}">
        <p14:creationId xmlns:p14="http://schemas.microsoft.com/office/powerpoint/2010/main" val="748163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alaotsikon kanssa">
    <p:bg>
      <p:bgRef idx="1001">
        <a:schemeClr val="bg1"/>
      </p:bgRef>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1445917"/>
            <a:ext cx="9144000" cy="2727550"/>
          </a:xfrm>
        </p:spPr>
        <p:txBody>
          <a:bodyPr anchor="ctr">
            <a:normAutofit/>
          </a:bodyPr>
          <a:lstStyle>
            <a:lvl1pPr algn="ctr">
              <a:lnSpc>
                <a:spcPct val="120000"/>
              </a:lnSpc>
              <a:defRPr sz="4400"/>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Alaotsikko">
            <a:extLst>
              <a:ext uri="{FF2B5EF4-FFF2-40B4-BE49-F238E27FC236}">
                <a16:creationId xmlns:a16="http://schemas.microsoft.com/office/drawing/2014/main" id="{E3E74A17-4DE4-47CB-B02D-9263520DBEAD}"/>
              </a:ext>
            </a:extLst>
          </p:cNvPr>
          <p:cNvSpPr>
            <a:spLocks noGrp="1"/>
          </p:cNvSpPr>
          <p:nvPr>
            <p:ph type="subTitle" idx="1"/>
          </p:nvPr>
        </p:nvSpPr>
        <p:spPr>
          <a:xfrm>
            <a:off x="1524000" y="4188911"/>
            <a:ext cx="9144000" cy="906944"/>
          </a:xfrm>
        </p:spPr>
        <p:txBody>
          <a:bodyPr anchor="t">
            <a:normAutofit/>
          </a:bodyPr>
          <a:lstStyle>
            <a:lvl1pPr marL="0" indent="0" algn="ctr">
              <a:lnSpc>
                <a:spcPct val="120000"/>
              </a:lnSpc>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FI"/>
          </a:p>
        </p:txBody>
      </p:sp>
      <p:pic>
        <p:nvPicPr>
          <p:cNvPr id="8" name="Kielibuustin logo">
            <a:extLst>
              <a:ext uri="{FF2B5EF4-FFF2-40B4-BE49-F238E27FC236}">
                <a16:creationId xmlns:a16="http://schemas.microsoft.com/office/drawing/2014/main" id="{3CF503CC-9BCE-4C27-98F7-66EE09683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22" name="Päivämäärän paikkamerkki">
            <a:extLst>
              <a:ext uri="{FF2B5EF4-FFF2-40B4-BE49-F238E27FC236}">
                <a16:creationId xmlns:a16="http://schemas.microsoft.com/office/drawing/2014/main" id="{16C55D1E-279F-42EA-AA45-6A17474BEE23}"/>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13.7.2023</a:t>
            </a:fld>
            <a:endParaRPr lang="en-FI"/>
          </a:p>
        </p:txBody>
      </p:sp>
      <p:sp>
        <p:nvSpPr>
          <p:cNvPr id="20" name="Alatunnisteen paikkamerkki">
            <a:extLst>
              <a:ext uri="{FF2B5EF4-FFF2-40B4-BE49-F238E27FC236}">
                <a16:creationId xmlns:a16="http://schemas.microsoft.com/office/drawing/2014/main" id="{9CB8F2FD-0CE4-40FC-B77B-15886DB53A93}"/>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21" name="Dian numeron paikkamerkki">
            <a:extLst>
              <a:ext uri="{FF2B5EF4-FFF2-40B4-BE49-F238E27FC236}">
                <a16:creationId xmlns:a16="http://schemas.microsoft.com/office/drawing/2014/main" id="{A35119FE-64E8-4580-8B84-D96907022BA3}"/>
              </a:ext>
            </a:extLst>
          </p:cNvPr>
          <p:cNvSpPr>
            <a:spLocks noGrp="1"/>
          </p:cNvSpPr>
          <p:nvPr>
            <p:ph type="sldNum" sz="quarter" idx="4"/>
          </p:nvPr>
        </p:nvSpPr>
        <p:spPr>
          <a:xfrm>
            <a:off x="11100338" y="6108708"/>
            <a:ext cx="618026"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51547212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ilman alaotsikkoa">
    <p:bg>
      <p:bgRef idx="1001">
        <a:schemeClr val="bg1"/>
      </p:bgRef>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1847127"/>
            <a:ext cx="9144000" cy="3163745"/>
          </a:xfrm>
        </p:spPr>
        <p:txBody>
          <a:bodyPr anchor="ctr">
            <a:normAutofit/>
          </a:bodyPr>
          <a:lstStyle>
            <a:lvl1pPr algn="ctr">
              <a:lnSpc>
                <a:spcPct val="120000"/>
              </a:lnSpc>
              <a:defRPr sz="4400"/>
            </a:lvl1pPr>
          </a:lstStyle>
          <a:p>
            <a:r>
              <a:rPr lang="fi-FI" noProof="0"/>
              <a:t>Muokkaa ots. perustyyl. napsautt.</a:t>
            </a:r>
          </a:p>
        </p:txBody>
      </p:sp>
      <p:pic>
        <p:nvPicPr>
          <p:cNvPr id="8" name="Kuva">
            <a:extLst>
              <a:ext uri="{FF2B5EF4-FFF2-40B4-BE49-F238E27FC236}">
                <a16:creationId xmlns:a16="http://schemas.microsoft.com/office/drawing/2014/main" id="{3CF503CC-9BCE-4C27-98F7-66EE09683F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22" name="Päivämäärän paikkamerkki">
            <a:extLst>
              <a:ext uri="{FF2B5EF4-FFF2-40B4-BE49-F238E27FC236}">
                <a16:creationId xmlns:a16="http://schemas.microsoft.com/office/drawing/2014/main" id="{16C55D1E-279F-42EA-AA45-6A17474BEE23}"/>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13.7.2023</a:t>
            </a:fld>
            <a:endParaRPr lang="en-FI"/>
          </a:p>
        </p:txBody>
      </p:sp>
      <p:sp>
        <p:nvSpPr>
          <p:cNvPr id="20" name="Alatunnisteen paikkamerkki">
            <a:extLst>
              <a:ext uri="{FF2B5EF4-FFF2-40B4-BE49-F238E27FC236}">
                <a16:creationId xmlns:a16="http://schemas.microsoft.com/office/drawing/2014/main" id="{9CB8F2FD-0CE4-40FC-B77B-15886DB53A93}"/>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21" name="Dian numeron paikkamerkki">
            <a:extLst>
              <a:ext uri="{FF2B5EF4-FFF2-40B4-BE49-F238E27FC236}">
                <a16:creationId xmlns:a16="http://schemas.microsoft.com/office/drawing/2014/main" id="{A35119FE-64E8-4580-8B84-D96907022BA3}"/>
              </a:ext>
            </a:extLst>
          </p:cNvPr>
          <p:cNvSpPr>
            <a:spLocks noGrp="1"/>
          </p:cNvSpPr>
          <p:nvPr>
            <p:ph type="sldNum" sz="quarter" idx="4"/>
          </p:nvPr>
        </p:nvSpPr>
        <p:spPr>
          <a:xfrm>
            <a:off x="11100338" y="6108708"/>
            <a:ext cx="618026"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30361216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Lopetus">
    <p:bg>
      <p:bgRef idx="1001">
        <a:schemeClr val="bg1"/>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FA01DD-11B1-4736-A453-65ADD63CF6E9}"/>
              </a:ext>
            </a:extLst>
          </p:cNvPr>
          <p:cNvSpPr>
            <a:spLocks noGrp="1"/>
          </p:cNvSpPr>
          <p:nvPr>
            <p:ph type="ctrTitle"/>
          </p:nvPr>
        </p:nvSpPr>
        <p:spPr>
          <a:xfrm>
            <a:off x="1524000" y="1809027"/>
            <a:ext cx="9144000" cy="2099965"/>
          </a:xfrm>
        </p:spPr>
        <p:txBody>
          <a:bodyPr anchor="ctr">
            <a:noAutofit/>
          </a:bodyPr>
          <a:lstStyle>
            <a:lvl1pPr algn="ctr">
              <a:lnSpc>
                <a:spcPct val="120000"/>
              </a:lnSpc>
              <a:defRPr sz="44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Alaotsikko 2">
            <a:extLst>
              <a:ext uri="{FF2B5EF4-FFF2-40B4-BE49-F238E27FC236}">
                <a16:creationId xmlns:a16="http://schemas.microsoft.com/office/drawing/2014/main" id="{E3E74A17-4DE4-47CB-B02D-9263520DBEAD}"/>
              </a:ext>
            </a:extLst>
          </p:cNvPr>
          <p:cNvSpPr>
            <a:spLocks noGrp="1"/>
          </p:cNvSpPr>
          <p:nvPr>
            <p:ph type="subTitle" idx="1"/>
          </p:nvPr>
        </p:nvSpPr>
        <p:spPr>
          <a:xfrm>
            <a:off x="1524000" y="3920575"/>
            <a:ext cx="9144000" cy="842462"/>
          </a:xfrm>
        </p:spPr>
        <p:txBody>
          <a:bodyPr anchor="t">
            <a:normAutofit/>
          </a:bodyPr>
          <a:lstStyle>
            <a:lvl1pPr marL="0" indent="0" algn="ctr">
              <a:lnSpc>
                <a:spcPct val="120000"/>
              </a:lnSpc>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FI"/>
          </a:p>
        </p:txBody>
      </p:sp>
      <p:pic>
        <p:nvPicPr>
          <p:cNvPr id="8" name="Kuva 7">
            <a:extLst>
              <a:ext uri="{FF2B5EF4-FFF2-40B4-BE49-F238E27FC236}">
                <a16:creationId xmlns:a16="http://schemas.microsoft.com/office/drawing/2014/main" id="{3CF503CC-9BCE-4C27-98F7-66EE09683F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20" name="Alatunnisteen paikkamerkki 4">
            <a:extLst>
              <a:ext uri="{FF2B5EF4-FFF2-40B4-BE49-F238E27FC236}">
                <a16:creationId xmlns:a16="http://schemas.microsoft.com/office/drawing/2014/main" id="{9CB8F2FD-0CE4-40FC-B77B-15886DB53A93}"/>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21" name="Dian numeron paikkamerkki 5">
            <a:extLst>
              <a:ext uri="{FF2B5EF4-FFF2-40B4-BE49-F238E27FC236}">
                <a16:creationId xmlns:a16="http://schemas.microsoft.com/office/drawing/2014/main" id="{A35119FE-64E8-4580-8B84-D96907022BA3}"/>
              </a:ext>
            </a:extLst>
          </p:cNvPr>
          <p:cNvSpPr>
            <a:spLocks noGrp="1"/>
          </p:cNvSpPr>
          <p:nvPr>
            <p:ph type="sldNum" sz="quarter" idx="4"/>
          </p:nvPr>
        </p:nvSpPr>
        <p:spPr>
          <a:xfrm>
            <a:off x="11100338" y="6108708"/>
            <a:ext cx="618026"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
        <p:nvSpPr>
          <p:cNvPr id="22" name="Päivämäärän paikkamerkki 3">
            <a:extLst>
              <a:ext uri="{FF2B5EF4-FFF2-40B4-BE49-F238E27FC236}">
                <a16:creationId xmlns:a16="http://schemas.microsoft.com/office/drawing/2014/main" id="{16C55D1E-279F-42EA-AA45-6A17474BEE23}"/>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13.7.2023</a:t>
            </a:fld>
            <a:endParaRPr lang="en-FI"/>
          </a:p>
        </p:txBody>
      </p:sp>
    </p:spTree>
    <p:extLst>
      <p:ext uri="{BB962C8B-B14F-4D97-AF65-F5344CB8AC3E}">
        <p14:creationId xmlns:p14="http://schemas.microsoft.com/office/powerpoint/2010/main" val="748163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14" name="Otsikko">
            <a:extLst>
              <a:ext uri="{FF2B5EF4-FFF2-40B4-BE49-F238E27FC236}">
                <a16:creationId xmlns:a16="http://schemas.microsoft.com/office/drawing/2014/main" id="{E92AA1DA-BBC7-4628-BF60-47775FB9D3A8}"/>
              </a:ext>
            </a:extLst>
          </p:cNvPr>
          <p:cNvSpPr>
            <a:spLocks noGrp="1"/>
          </p:cNvSpPr>
          <p:nvPr>
            <p:ph type="title"/>
          </p:nvPr>
        </p:nvSpPr>
        <p:spPr/>
        <p:txBody>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5" name="Sisällön paikkamerkki">
            <a:extLst>
              <a:ext uri="{FF2B5EF4-FFF2-40B4-BE49-F238E27FC236}">
                <a16:creationId xmlns:a16="http://schemas.microsoft.com/office/drawing/2014/main" id="{5B5A5F1C-0B93-4F15-AD8D-26123C02A283}"/>
              </a:ext>
            </a:extLst>
          </p:cNvPr>
          <p:cNvSpPr>
            <a:spLocks noGrp="1"/>
          </p:cNvSpPr>
          <p:nvPr>
            <p:ph sz="half" idx="1"/>
          </p:nvPr>
        </p:nvSpPr>
        <p:spPr>
          <a:xfrm>
            <a:off x="576092" y="1989024"/>
            <a:ext cx="11099814" cy="3839936"/>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1" name="Päivämäärän paikkamerkki">
            <a:extLst>
              <a:ext uri="{FF2B5EF4-FFF2-40B4-BE49-F238E27FC236}">
                <a16:creationId xmlns:a16="http://schemas.microsoft.com/office/drawing/2014/main" id="{B733372E-A5F6-48B9-BA05-FE2FE2E3648C}"/>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12" name="Alatunnisteen paikkamerkki">
            <a:extLst>
              <a:ext uri="{FF2B5EF4-FFF2-40B4-BE49-F238E27FC236}">
                <a16:creationId xmlns:a16="http://schemas.microsoft.com/office/drawing/2014/main" id="{9DF66773-4515-45EA-ADD1-B5303C56BC03}"/>
              </a:ext>
            </a:extLst>
          </p:cNvPr>
          <p:cNvSpPr>
            <a:spLocks noGrp="1"/>
          </p:cNvSpPr>
          <p:nvPr>
            <p:ph type="ftr" sz="quarter" idx="11"/>
          </p:nvPr>
        </p:nvSpPr>
        <p:spPr/>
        <p:txBody>
          <a:bodyPr/>
          <a:lstStyle/>
          <a:p>
            <a:r>
              <a:rPr lang="fi-FI"/>
              <a:t>Esitelmän tai/ja puhujan nimi tässä</a:t>
            </a:r>
            <a:endParaRPr lang="en-FI"/>
          </a:p>
        </p:txBody>
      </p:sp>
      <p:sp>
        <p:nvSpPr>
          <p:cNvPr id="13" name="Dian numeron paikkamerkki">
            <a:extLst>
              <a:ext uri="{FF2B5EF4-FFF2-40B4-BE49-F238E27FC236}">
                <a16:creationId xmlns:a16="http://schemas.microsoft.com/office/drawing/2014/main" id="{3F7A4F54-112F-419A-B3A5-91CCA452D0EF}"/>
              </a:ext>
            </a:extLst>
          </p:cNvPr>
          <p:cNvSpPr>
            <a:spLocks noGrp="1"/>
          </p:cNvSpPr>
          <p:nvPr>
            <p:ph type="sldNum" sz="quarter" idx="12"/>
          </p:nvPr>
        </p:nvSpPr>
        <p:spPr/>
        <p:txBody>
          <a:bodyPr/>
          <a:lstStyle/>
          <a:p>
            <a:fld id="{49D43B8D-3A48-4AF4-9D47-972388EB9581}" type="slidenum">
              <a:rPr lang="en-FI" smtClean="0"/>
              <a:pPr/>
              <a:t>‹#›</a:t>
            </a:fld>
            <a:endParaRPr lang="en-FI"/>
          </a:p>
        </p:txBody>
      </p:sp>
    </p:spTree>
    <p:extLst>
      <p:ext uri="{BB962C8B-B14F-4D97-AF65-F5344CB8AC3E}">
        <p14:creationId xmlns:p14="http://schemas.microsoft.com/office/powerpoint/2010/main" val="179893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alaotsikko ja sisältö">
    <p:spTree>
      <p:nvGrpSpPr>
        <p:cNvPr id="1" name=""/>
        <p:cNvGrpSpPr/>
        <p:nvPr/>
      </p:nvGrpSpPr>
      <p:grpSpPr>
        <a:xfrm>
          <a:off x="0" y="0"/>
          <a:ext cx="0" cy="0"/>
          <a:chOff x="0" y="0"/>
          <a:chExt cx="0" cy="0"/>
        </a:xfrm>
      </p:grpSpPr>
      <p:sp>
        <p:nvSpPr>
          <p:cNvPr id="14" name="Otsikko">
            <a:extLst>
              <a:ext uri="{FF2B5EF4-FFF2-40B4-BE49-F238E27FC236}">
                <a16:creationId xmlns:a16="http://schemas.microsoft.com/office/drawing/2014/main" id="{E92AA1DA-BBC7-4628-BF60-47775FB9D3A8}"/>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a:extLst>
              <a:ext uri="{FF2B5EF4-FFF2-40B4-BE49-F238E27FC236}">
                <a16:creationId xmlns:a16="http://schemas.microsoft.com/office/drawing/2014/main" id="{42D3D549-A6B5-4619-BFA1-BF1346307CB6}"/>
              </a:ext>
            </a:extLst>
          </p:cNvPr>
          <p:cNvSpPr>
            <a:spLocks noGrp="1"/>
          </p:cNvSpPr>
          <p:nvPr>
            <p:ph type="body" sz="quarter" idx="13" hasCustomPrompt="1"/>
          </p:nvPr>
        </p:nvSpPr>
        <p:spPr>
          <a:xfrm>
            <a:off x="576263" y="1997698"/>
            <a:ext cx="11099800" cy="461339"/>
          </a:xfrm>
        </p:spPr>
        <p:txBody>
          <a:bodyPr>
            <a:noAutofit/>
          </a:bodyPr>
          <a:lstStyle>
            <a:lvl1pPr marL="0" indent="0">
              <a:buNone/>
              <a:defRPr sz="2400" b="1"/>
            </a:lvl1pPr>
          </a:lstStyle>
          <a:p>
            <a:pPr lvl="0"/>
            <a:r>
              <a:rPr lang="fi-FI"/>
              <a:t>Lisää alaotsikko napsauttamalla</a:t>
            </a:r>
          </a:p>
        </p:txBody>
      </p:sp>
      <p:sp>
        <p:nvSpPr>
          <p:cNvPr id="15" name="Sisällön paikkamerkki">
            <a:extLst>
              <a:ext uri="{FF2B5EF4-FFF2-40B4-BE49-F238E27FC236}">
                <a16:creationId xmlns:a16="http://schemas.microsoft.com/office/drawing/2014/main" id="{5B5A5F1C-0B93-4F15-AD8D-26123C02A283}"/>
              </a:ext>
            </a:extLst>
          </p:cNvPr>
          <p:cNvSpPr>
            <a:spLocks noGrp="1"/>
          </p:cNvSpPr>
          <p:nvPr>
            <p:ph sz="half" idx="1"/>
          </p:nvPr>
        </p:nvSpPr>
        <p:spPr>
          <a:xfrm>
            <a:off x="576092" y="2600325"/>
            <a:ext cx="11099814" cy="3228635"/>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1" name="Päivämäärän paikkamerkki">
            <a:extLst>
              <a:ext uri="{FF2B5EF4-FFF2-40B4-BE49-F238E27FC236}">
                <a16:creationId xmlns:a16="http://schemas.microsoft.com/office/drawing/2014/main" id="{B733372E-A5F6-48B9-BA05-FE2FE2E3648C}"/>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12" name="Alatunnisteen paikkamerkki">
            <a:extLst>
              <a:ext uri="{FF2B5EF4-FFF2-40B4-BE49-F238E27FC236}">
                <a16:creationId xmlns:a16="http://schemas.microsoft.com/office/drawing/2014/main" id="{9DF66773-4515-45EA-ADD1-B5303C56BC03}"/>
              </a:ext>
            </a:extLst>
          </p:cNvPr>
          <p:cNvSpPr>
            <a:spLocks noGrp="1"/>
          </p:cNvSpPr>
          <p:nvPr>
            <p:ph type="ftr" sz="quarter" idx="11"/>
          </p:nvPr>
        </p:nvSpPr>
        <p:spPr/>
        <p:txBody>
          <a:bodyPr/>
          <a:lstStyle/>
          <a:p>
            <a:r>
              <a:rPr lang="fi-FI"/>
              <a:t>Esitelmän tai/ja puhujan nimi tässä</a:t>
            </a:r>
            <a:endParaRPr lang="en-FI"/>
          </a:p>
        </p:txBody>
      </p:sp>
      <p:sp>
        <p:nvSpPr>
          <p:cNvPr id="13" name="Dian numeron paikkamerkki">
            <a:extLst>
              <a:ext uri="{FF2B5EF4-FFF2-40B4-BE49-F238E27FC236}">
                <a16:creationId xmlns:a16="http://schemas.microsoft.com/office/drawing/2014/main" id="{3F7A4F54-112F-419A-B3A5-91CCA452D0EF}"/>
              </a:ext>
            </a:extLst>
          </p:cNvPr>
          <p:cNvSpPr>
            <a:spLocks noGrp="1"/>
          </p:cNvSpPr>
          <p:nvPr>
            <p:ph type="sldNum" sz="quarter" idx="12"/>
          </p:nvPr>
        </p:nvSpPr>
        <p:spPr/>
        <p:txBody>
          <a:bodyPr/>
          <a:lstStyle/>
          <a:p>
            <a:fld id="{49D43B8D-3A48-4AF4-9D47-972388EB9581}" type="slidenum">
              <a:rPr lang="en-FI" smtClean="0"/>
              <a:pPr/>
              <a:t>‹#›</a:t>
            </a:fld>
            <a:endParaRPr lang="en-FI"/>
          </a:p>
        </p:txBody>
      </p:sp>
    </p:spTree>
    <p:extLst>
      <p:ext uri="{BB962C8B-B14F-4D97-AF65-F5344CB8AC3E}">
        <p14:creationId xmlns:p14="http://schemas.microsoft.com/office/powerpoint/2010/main" val="176443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1" name="Otsikon paikkamerkki">
            <a:extLst>
              <a:ext uri="{FF2B5EF4-FFF2-40B4-BE49-F238E27FC236}">
                <a16:creationId xmlns:a16="http://schemas.microsoft.com/office/drawing/2014/main" id="{DB9F4236-D949-49C6-ABF8-B82458424FAC}"/>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Sisällön paikkamerkki 1">
            <a:extLst>
              <a:ext uri="{FF2B5EF4-FFF2-40B4-BE49-F238E27FC236}">
                <a16:creationId xmlns:a16="http://schemas.microsoft.com/office/drawing/2014/main" id="{86A25C7E-E8EC-4F80-B7B7-3FD6359C2816}"/>
              </a:ext>
            </a:extLst>
          </p:cNvPr>
          <p:cNvSpPr>
            <a:spLocks noGrp="1"/>
          </p:cNvSpPr>
          <p:nvPr>
            <p:ph sz="half" idx="1"/>
          </p:nvPr>
        </p:nvSpPr>
        <p:spPr>
          <a:xfrm>
            <a:off x="576092" y="2169021"/>
            <a:ext cx="5279912" cy="3719937"/>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4" name="Sisällön paikkamerkki 2">
            <a:extLst>
              <a:ext uri="{FF2B5EF4-FFF2-40B4-BE49-F238E27FC236}">
                <a16:creationId xmlns:a16="http://schemas.microsoft.com/office/drawing/2014/main" id="{2F1A4D0B-ECF7-468A-A716-925A26A5F7D7}"/>
              </a:ext>
            </a:extLst>
          </p:cNvPr>
          <p:cNvSpPr>
            <a:spLocks noGrp="1"/>
          </p:cNvSpPr>
          <p:nvPr>
            <p:ph sz="half" idx="2"/>
          </p:nvPr>
        </p:nvSpPr>
        <p:spPr>
          <a:xfrm>
            <a:off x="6335996" y="2169021"/>
            <a:ext cx="5339910" cy="3719937"/>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4" name="Päivämäärän paikkamerkki">
            <a:extLst>
              <a:ext uri="{FF2B5EF4-FFF2-40B4-BE49-F238E27FC236}">
                <a16:creationId xmlns:a16="http://schemas.microsoft.com/office/drawing/2014/main" id="{973E9B2C-13AE-47EE-99BB-17507041FFFE}"/>
              </a:ext>
            </a:extLst>
          </p:cNvPr>
          <p:cNvSpPr>
            <a:spLocks noGrp="1" noRot="1" noMove="1" noResize="1" noEditPoints="1" noAdjustHandles="1" noChangeArrowheads="1" noChangeShapeType="1"/>
          </p:cNvSpPr>
          <p:nvPr>
            <p:ph type="dt" sz="half" idx="10"/>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13.7.2023</a:t>
            </a:fld>
            <a:endParaRPr lang="en-FI"/>
          </a:p>
        </p:txBody>
      </p:sp>
      <p:sp>
        <p:nvSpPr>
          <p:cNvPr id="12" name="Alatunnisteen paikkamerkki">
            <a:extLst>
              <a:ext uri="{FF2B5EF4-FFF2-40B4-BE49-F238E27FC236}">
                <a16:creationId xmlns:a16="http://schemas.microsoft.com/office/drawing/2014/main" id="{DB2FB7D9-C68E-4070-AF37-D6796FB47B0B}"/>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3" name="Dian numeron paikkamerkki">
            <a:extLst>
              <a:ext uri="{FF2B5EF4-FFF2-40B4-BE49-F238E27FC236}">
                <a16:creationId xmlns:a16="http://schemas.microsoft.com/office/drawing/2014/main" id="{71D930C0-3C76-4879-BE7B-04827239241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75708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385BF3-7E86-4587-8E7D-6091B1653875}"/>
              </a:ext>
            </a:extLst>
          </p:cNvPr>
          <p:cNvSpPr/>
          <p:nvPr userDrawn="1"/>
        </p:nvSpPr>
        <p:spPr>
          <a:xfrm>
            <a:off x="7415978" y="0"/>
            <a:ext cx="477602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tsikon paikkamerkki">
            <a:extLst>
              <a:ext uri="{FF2B5EF4-FFF2-40B4-BE49-F238E27FC236}">
                <a16:creationId xmlns:a16="http://schemas.microsoft.com/office/drawing/2014/main" id="{DB9F4236-D949-49C6-ABF8-B82458424FAC}"/>
              </a:ext>
            </a:extLst>
          </p:cNvPr>
          <p:cNvSpPr>
            <a:spLocks noGrp="1"/>
          </p:cNvSpPr>
          <p:nvPr>
            <p:ph type="title"/>
          </p:nvPr>
        </p:nvSpPr>
        <p:spPr>
          <a:xfrm>
            <a:off x="576092" y="549048"/>
            <a:ext cx="6539891" cy="1307365"/>
          </a:xfrm>
          <a:prstGeom prst="rect">
            <a:avLst/>
          </a:prstGeom>
        </p:spPr>
        <p:txBody>
          <a:bodyPr vert="horz" lIns="91440" tIns="45720" rIns="91440" bIns="45720" rtlCol="0" anchor="ctr">
            <a:normAutofit/>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Sisällön paikkamerkki 1">
            <a:extLst>
              <a:ext uri="{FF2B5EF4-FFF2-40B4-BE49-F238E27FC236}">
                <a16:creationId xmlns:a16="http://schemas.microsoft.com/office/drawing/2014/main" id="{86A25C7E-E8EC-4F80-B7B7-3FD6359C2816}"/>
              </a:ext>
            </a:extLst>
          </p:cNvPr>
          <p:cNvSpPr>
            <a:spLocks noGrp="1"/>
          </p:cNvSpPr>
          <p:nvPr>
            <p:ph sz="half" idx="1"/>
          </p:nvPr>
        </p:nvSpPr>
        <p:spPr>
          <a:xfrm>
            <a:off x="576091" y="2169021"/>
            <a:ext cx="6539892" cy="3719937"/>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4" name="Sisällön paikkamerkki 2">
            <a:extLst>
              <a:ext uri="{FF2B5EF4-FFF2-40B4-BE49-F238E27FC236}">
                <a16:creationId xmlns:a16="http://schemas.microsoft.com/office/drawing/2014/main" id="{2F1A4D0B-ECF7-468A-A716-925A26A5F7D7}"/>
              </a:ext>
            </a:extLst>
          </p:cNvPr>
          <p:cNvSpPr>
            <a:spLocks noGrp="1"/>
          </p:cNvSpPr>
          <p:nvPr>
            <p:ph sz="half" idx="2"/>
          </p:nvPr>
        </p:nvSpPr>
        <p:spPr>
          <a:xfrm>
            <a:off x="7835970" y="549049"/>
            <a:ext cx="3839935" cy="5339910"/>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4" name="Päivämäärän paikkamerkki">
            <a:extLst>
              <a:ext uri="{FF2B5EF4-FFF2-40B4-BE49-F238E27FC236}">
                <a16:creationId xmlns:a16="http://schemas.microsoft.com/office/drawing/2014/main" id="{973E9B2C-13AE-47EE-99BB-17507041FFFE}"/>
              </a:ext>
            </a:extLst>
          </p:cNvPr>
          <p:cNvSpPr>
            <a:spLocks noGrp="1" noRot="1" noMove="1" noResize="1" noEditPoints="1" noAdjustHandles="1" noChangeArrowheads="1" noChangeShapeType="1"/>
          </p:cNvSpPr>
          <p:nvPr>
            <p:ph type="dt" sz="half" idx="10"/>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13.7.2023</a:t>
            </a:fld>
            <a:endParaRPr lang="en-FI"/>
          </a:p>
        </p:txBody>
      </p:sp>
      <p:sp>
        <p:nvSpPr>
          <p:cNvPr id="12" name="Alatunnisteen paikkamerkki">
            <a:extLst>
              <a:ext uri="{FF2B5EF4-FFF2-40B4-BE49-F238E27FC236}">
                <a16:creationId xmlns:a16="http://schemas.microsoft.com/office/drawing/2014/main" id="{DB2FB7D9-C68E-4070-AF37-D6796FB47B0B}"/>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3" name="Dian numeron paikkamerkki">
            <a:extLst>
              <a:ext uri="{FF2B5EF4-FFF2-40B4-BE49-F238E27FC236}">
                <a16:creationId xmlns:a16="http://schemas.microsoft.com/office/drawing/2014/main" id="{71D930C0-3C76-4879-BE7B-04827239241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80594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ksi sisältökohdett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385BF3-7E86-4587-8E7D-6091B1653875}"/>
              </a:ext>
            </a:extLst>
          </p:cNvPr>
          <p:cNvSpPr/>
          <p:nvPr userDrawn="1"/>
        </p:nvSpPr>
        <p:spPr>
          <a:xfrm>
            <a:off x="6919128" y="0"/>
            <a:ext cx="5272872"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tsikon paikkamerkki">
            <a:extLst>
              <a:ext uri="{FF2B5EF4-FFF2-40B4-BE49-F238E27FC236}">
                <a16:creationId xmlns:a16="http://schemas.microsoft.com/office/drawing/2014/main" id="{DB9F4236-D949-49C6-ABF8-B82458424FAC}"/>
              </a:ext>
            </a:extLst>
          </p:cNvPr>
          <p:cNvSpPr>
            <a:spLocks noGrp="1"/>
          </p:cNvSpPr>
          <p:nvPr>
            <p:ph type="title"/>
          </p:nvPr>
        </p:nvSpPr>
        <p:spPr>
          <a:xfrm>
            <a:off x="576093" y="549048"/>
            <a:ext cx="6053307" cy="1307365"/>
          </a:xfrm>
          <a:prstGeom prst="rect">
            <a:avLst/>
          </a:prstGeom>
        </p:spPr>
        <p:txBody>
          <a:bodyPr vert="horz" lIns="91440" tIns="45720" rIns="91440" bIns="45720" rtlCol="0" anchor="ctr">
            <a:normAutofit/>
          </a:bodyPr>
          <a:lstStyle>
            <a:lvl1pPr>
              <a:lnSpc>
                <a:spcPct val="120000"/>
              </a:lnSpc>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Sisällön paikkamerkki 1">
            <a:extLst>
              <a:ext uri="{FF2B5EF4-FFF2-40B4-BE49-F238E27FC236}">
                <a16:creationId xmlns:a16="http://schemas.microsoft.com/office/drawing/2014/main" id="{86A25C7E-E8EC-4F80-B7B7-3FD6359C2816}"/>
              </a:ext>
            </a:extLst>
          </p:cNvPr>
          <p:cNvSpPr>
            <a:spLocks noGrp="1"/>
          </p:cNvSpPr>
          <p:nvPr>
            <p:ph sz="half" idx="1"/>
          </p:nvPr>
        </p:nvSpPr>
        <p:spPr>
          <a:xfrm>
            <a:off x="576091" y="2169021"/>
            <a:ext cx="6053309" cy="3719937"/>
          </a:xfrm>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4" name="Päivämäärän paikkamerkki">
            <a:extLst>
              <a:ext uri="{FF2B5EF4-FFF2-40B4-BE49-F238E27FC236}">
                <a16:creationId xmlns:a16="http://schemas.microsoft.com/office/drawing/2014/main" id="{973E9B2C-13AE-47EE-99BB-17507041FFFE}"/>
              </a:ext>
            </a:extLst>
          </p:cNvPr>
          <p:cNvSpPr>
            <a:spLocks noGrp="1" noRot="1" noMove="1" noResize="1" noEditPoints="1" noAdjustHandles="1" noChangeArrowheads="1" noChangeShapeType="1"/>
          </p:cNvSpPr>
          <p:nvPr>
            <p:ph type="dt" sz="half" idx="10"/>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13.7.2023</a:t>
            </a:fld>
            <a:endParaRPr lang="en-FI"/>
          </a:p>
        </p:txBody>
      </p:sp>
      <p:sp>
        <p:nvSpPr>
          <p:cNvPr id="12" name="Alatunnisteen paikkamerkki">
            <a:extLst>
              <a:ext uri="{FF2B5EF4-FFF2-40B4-BE49-F238E27FC236}">
                <a16:creationId xmlns:a16="http://schemas.microsoft.com/office/drawing/2014/main" id="{DB2FB7D9-C68E-4070-AF37-D6796FB47B0B}"/>
              </a:ext>
            </a:extLst>
          </p:cNvPr>
          <p:cNvSpPr>
            <a:spLocks noGrp="1"/>
          </p:cNvSpPr>
          <p:nvPr>
            <p:ph type="ftr" sz="quarter" idx="3"/>
          </p:nvPr>
        </p:nvSpPr>
        <p:spPr>
          <a:xfrm>
            <a:off x="7581900" y="6024897"/>
            <a:ext cx="3394037" cy="536075"/>
          </a:xfrm>
          <a:prstGeom prst="rect">
            <a:avLst/>
          </a:prstGeom>
        </p:spPr>
        <p:txBody>
          <a:bodyPr vert="horz" lIns="91440" tIns="45720" rIns="91440" bIns="45720" rtlCol="0" anchor="ctr"/>
          <a:lstStyle>
            <a:lvl1pPr algn="r">
              <a:defRPr sz="1200" b="0">
                <a:solidFill>
                  <a:schemeClr val="tx2"/>
                </a:solidFill>
              </a:defRPr>
            </a:lvl1pPr>
          </a:lstStyle>
          <a:p>
            <a:r>
              <a:rPr lang="fi-FI"/>
              <a:t>Esitelmän tai/ja puhujan nimi tässä</a:t>
            </a:r>
            <a:endParaRPr lang="en-FI"/>
          </a:p>
        </p:txBody>
      </p:sp>
      <p:sp>
        <p:nvSpPr>
          <p:cNvPr id="13" name="Dian numeron paikkamerkki">
            <a:extLst>
              <a:ext uri="{FF2B5EF4-FFF2-40B4-BE49-F238E27FC236}">
                <a16:creationId xmlns:a16="http://schemas.microsoft.com/office/drawing/2014/main" id="{71D930C0-3C76-4879-BE7B-04827239241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270147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Otsikon paikkamerkki">
            <a:extLst>
              <a:ext uri="{FF2B5EF4-FFF2-40B4-BE49-F238E27FC236}">
                <a16:creationId xmlns:a16="http://schemas.microsoft.com/office/drawing/2014/main" id="{AF8354D7-2C15-498E-BFB7-4510BCB37A33}"/>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p>
            <a:r>
              <a:rPr lang="fi-FI" noProof="0"/>
              <a:t>Muokkaa ots. perustyyl. napsautt.</a:t>
            </a:r>
          </a:p>
        </p:txBody>
      </p:sp>
      <p:sp>
        <p:nvSpPr>
          <p:cNvPr id="3" name="Tekstin paikkamerkki">
            <a:extLst>
              <a:ext uri="{FF2B5EF4-FFF2-40B4-BE49-F238E27FC236}">
                <a16:creationId xmlns:a16="http://schemas.microsoft.com/office/drawing/2014/main" id="{AAEB8BAA-E88F-4775-AEC2-5FFC4C90D43E}"/>
              </a:ext>
            </a:extLst>
          </p:cNvPr>
          <p:cNvSpPr>
            <a:spLocks noGrp="1"/>
          </p:cNvSpPr>
          <p:nvPr>
            <p:ph type="body" idx="1"/>
          </p:nvPr>
        </p:nvSpPr>
        <p:spPr>
          <a:xfrm>
            <a:off x="576091" y="1989024"/>
            <a:ext cx="11099815" cy="3659939"/>
          </a:xfrm>
          <a:prstGeom prst="rect">
            <a:avLst/>
          </a:prstGeom>
        </p:spPr>
        <p:txBody>
          <a:bodyPr vert="horz" lIns="91440" tIns="45720" rIns="91440" bIns="45720" rtlCol="0" anchor="ctr">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8" name="Kielibuustin logo">
            <a:extLst>
              <a:ext uri="{FF2B5EF4-FFF2-40B4-BE49-F238E27FC236}">
                <a16:creationId xmlns:a16="http://schemas.microsoft.com/office/drawing/2014/main" id="{114EF340-770B-4568-AF15-54772CFEB942}"/>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6393" y="6021570"/>
            <a:ext cx="1559975" cy="539402"/>
          </a:xfrm>
          <a:prstGeom prst="rect">
            <a:avLst/>
          </a:prstGeom>
        </p:spPr>
      </p:pic>
      <p:sp>
        <p:nvSpPr>
          <p:cNvPr id="10" name="Päivämäärän paikkamerkki">
            <a:extLst>
              <a:ext uri="{FF2B5EF4-FFF2-40B4-BE49-F238E27FC236}">
                <a16:creationId xmlns:a16="http://schemas.microsoft.com/office/drawing/2014/main" id="{A4E61444-D11B-4E53-B906-D18F9345D9FD}"/>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76947837-2250-4C6B-B95E-54C3E84FA4CE}" type="datetime1">
              <a:rPr lang="fi-FI" smtClean="0"/>
              <a:pPr/>
              <a:t>13.7.2023</a:t>
            </a:fld>
            <a:endParaRPr lang="en-FI"/>
          </a:p>
        </p:txBody>
      </p:sp>
      <p:sp>
        <p:nvSpPr>
          <p:cNvPr id="5" name="Alatunnisteen paikkamerkki">
            <a:extLst>
              <a:ext uri="{FF2B5EF4-FFF2-40B4-BE49-F238E27FC236}">
                <a16:creationId xmlns:a16="http://schemas.microsoft.com/office/drawing/2014/main" id="{F88B75B2-7096-4C80-9038-E582821383A9}"/>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r>
              <a:rPr lang="fi-FI"/>
              <a:t>Esitelmän tai/ja puhujan nimi tässä</a:t>
            </a:r>
            <a:endParaRPr lang="en-FI"/>
          </a:p>
        </p:txBody>
      </p:sp>
      <p:sp>
        <p:nvSpPr>
          <p:cNvPr id="6" name="Dian numeron paikkamerkki">
            <a:extLst>
              <a:ext uri="{FF2B5EF4-FFF2-40B4-BE49-F238E27FC236}">
                <a16:creationId xmlns:a16="http://schemas.microsoft.com/office/drawing/2014/main" id="{8643D5A1-33F2-43CF-8430-FD37AF76764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2159870145"/>
      </p:ext>
    </p:extLst>
  </p:cSld>
  <p:clrMap bg1="dk1" tx1="lt1" bg2="dk2" tx2="lt2" accent1="accent1" accent2="accent2" accent3="accent3" accent4="accent4" accent5="accent5" accent6="accent6" hlink="hlink" folHlink="folHlink"/>
  <p:sldLayoutIdLst>
    <p:sldLayoutId id="2147483662" r:id="rId1"/>
    <p:sldLayoutId id="2147483676" r:id="rId2"/>
    <p:sldLayoutId id="2147483677" r:id="rId3"/>
    <p:sldLayoutId id="2147483678" r:id="rId4"/>
    <p:sldLayoutId id="2147483663" r:id="rId5"/>
    <p:sldLayoutId id="2147483675" r:id="rId6"/>
    <p:sldLayoutId id="2147483664" r:id="rId7"/>
    <p:sldLayoutId id="2147483687" r:id="rId8"/>
    <p:sldLayoutId id="2147483688" r:id="rId9"/>
    <p:sldLayoutId id="2147483683" r:id="rId10"/>
    <p:sldLayoutId id="2147483665" r:id="rId11"/>
    <p:sldLayoutId id="2147483682" r:id="rId12"/>
    <p:sldLayoutId id="2147483679" r:id="rId13"/>
    <p:sldLayoutId id="2147483680" r:id="rId14"/>
    <p:sldLayoutId id="2147483681" r:id="rId15"/>
    <p:sldLayoutId id="2147483667" r:id="rId16"/>
    <p:sldLayoutId id="2147483668" r:id="rId17"/>
  </p:sldLayoutIdLst>
  <p:hf hdr="0"/>
  <p:txStyles>
    <p:titleStyle>
      <a:lvl1pPr algn="l" defTabSz="914400" rtl="0" eaLnBrk="1" latinLnBrk="0" hangingPunct="1">
        <a:lnSpc>
          <a:spcPct val="12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177">
          <p15:clr>
            <a:srgbClr val="F26B43"/>
          </p15:clr>
        </p15:guide>
        <p15:guide id="4" pos="2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Otsikon paikkamerkki">
            <a:extLst>
              <a:ext uri="{FF2B5EF4-FFF2-40B4-BE49-F238E27FC236}">
                <a16:creationId xmlns:a16="http://schemas.microsoft.com/office/drawing/2014/main" id="{AF8354D7-2C15-498E-BFB7-4510BCB37A33}"/>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p>
            <a:r>
              <a:rPr lang="fi-FI" noProof="0"/>
              <a:t>Muokkaa ots. perustyyl. napsautt.</a:t>
            </a:r>
          </a:p>
        </p:txBody>
      </p:sp>
      <p:sp>
        <p:nvSpPr>
          <p:cNvPr id="3" name="Tekstin paikkamerkki">
            <a:extLst>
              <a:ext uri="{FF2B5EF4-FFF2-40B4-BE49-F238E27FC236}">
                <a16:creationId xmlns:a16="http://schemas.microsoft.com/office/drawing/2014/main" id="{AAEB8BAA-E88F-4775-AEC2-5FFC4C90D43E}"/>
              </a:ext>
            </a:extLst>
          </p:cNvPr>
          <p:cNvSpPr>
            <a:spLocks noGrp="1"/>
          </p:cNvSpPr>
          <p:nvPr>
            <p:ph type="body" idx="1"/>
          </p:nvPr>
        </p:nvSpPr>
        <p:spPr>
          <a:xfrm>
            <a:off x="576091" y="1989024"/>
            <a:ext cx="11099815" cy="3659939"/>
          </a:xfrm>
          <a:prstGeom prst="rect">
            <a:avLst/>
          </a:prstGeom>
        </p:spPr>
        <p:txBody>
          <a:bodyPr vert="horz" lIns="91440" tIns="45720" rIns="91440" bIns="45720" rtlCol="0" anchor="ctr">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8" name="Kielibuustin logo">
            <a:extLst>
              <a:ext uri="{FF2B5EF4-FFF2-40B4-BE49-F238E27FC236}">
                <a16:creationId xmlns:a16="http://schemas.microsoft.com/office/drawing/2014/main" id="{114EF340-770B-4568-AF15-54772CFEB9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93" y="6021570"/>
            <a:ext cx="1559975" cy="539402"/>
          </a:xfrm>
          <a:prstGeom prst="rect">
            <a:avLst/>
          </a:prstGeom>
        </p:spPr>
      </p:pic>
      <p:sp>
        <p:nvSpPr>
          <p:cNvPr id="10" name="Päivämäärän paikkamerkki">
            <a:extLst>
              <a:ext uri="{FF2B5EF4-FFF2-40B4-BE49-F238E27FC236}">
                <a16:creationId xmlns:a16="http://schemas.microsoft.com/office/drawing/2014/main" id="{A4E61444-D11B-4E53-B906-D18F9345D9FD}"/>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3F0D31CE-CA1B-494F-927A-1D6BA7E8DAA3}" type="datetime1">
              <a:rPr lang="fi-FI" smtClean="0"/>
              <a:t>13.7.2023</a:t>
            </a:fld>
            <a:endParaRPr lang="en-FI"/>
          </a:p>
        </p:txBody>
      </p:sp>
      <p:sp>
        <p:nvSpPr>
          <p:cNvPr id="5" name="Alatunnisteen paikkamerkki">
            <a:extLst>
              <a:ext uri="{FF2B5EF4-FFF2-40B4-BE49-F238E27FC236}">
                <a16:creationId xmlns:a16="http://schemas.microsoft.com/office/drawing/2014/main" id="{F88B75B2-7096-4C80-9038-E582821383A9}"/>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r>
              <a:rPr lang="fi-FI"/>
              <a:t>Referointi: Tekstistä toiseksi</a:t>
            </a:r>
            <a:endParaRPr lang="en-FI"/>
          </a:p>
        </p:txBody>
      </p:sp>
      <p:sp>
        <p:nvSpPr>
          <p:cNvPr id="6" name="Dian numeron paikkamerkki">
            <a:extLst>
              <a:ext uri="{FF2B5EF4-FFF2-40B4-BE49-F238E27FC236}">
                <a16:creationId xmlns:a16="http://schemas.microsoft.com/office/drawing/2014/main" id="{8643D5A1-33F2-43CF-8430-FD37AF76764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a:p>
        </p:txBody>
      </p:sp>
    </p:spTree>
    <p:extLst>
      <p:ext uri="{BB962C8B-B14F-4D97-AF65-F5344CB8AC3E}">
        <p14:creationId xmlns:p14="http://schemas.microsoft.com/office/powerpoint/2010/main" val="2159870145"/>
      </p:ext>
    </p:extLst>
  </p:cSld>
  <p:clrMap bg1="dk1" tx1="lt1" bg2="dk2" tx2="lt2" accent1="accent1" accent2="accent2" accent3="accent3" accent4="accent4" accent5="accent5" accent6="accent6" hlink="hlink" folHlink="folHlink"/>
  <p:sldLayoutIdLst>
    <p:sldLayoutId id="2147483690" r:id="rId1"/>
  </p:sldLayoutIdLst>
  <p:hf hdr="0" dt="0"/>
  <p:txStyles>
    <p:titleStyle>
      <a:lvl1pPr algn="l" defTabSz="914400" rtl="0" eaLnBrk="1" latinLnBrk="0" hangingPunct="1">
        <a:lnSpc>
          <a:spcPct val="12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177">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le.fi/aihe/artikkeli/2018/05/09/ylen-selvitys-paljastaa-laura-huhtasaaren-gradussa-rajusti-luultua-enemman"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3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3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humak.libguides.com/c.php?g=682305&amp;p=4888061" TargetMode="External"/><Relationship Id="rId1" Type="http://schemas.openxmlformats.org/officeDocument/2006/relationships/slideLayout" Target="../slideLayouts/slideLayout8.xml"/><Relationship Id="rId4" Type="http://schemas.openxmlformats.org/officeDocument/2006/relationships/image" Target="../media/image26.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F1F131-A137-460D-A850-8C03B093D550}"/>
              </a:ext>
            </a:extLst>
          </p:cNvPr>
          <p:cNvSpPr>
            <a:spLocks noGrp="1"/>
          </p:cNvSpPr>
          <p:nvPr>
            <p:ph type="ctrTitle"/>
          </p:nvPr>
        </p:nvSpPr>
        <p:spPr/>
        <p:txBody>
          <a:bodyPr/>
          <a:lstStyle/>
          <a:p>
            <a:r>
              <a:rPr lang="fi-FI" dirty="0">
                <a:solidFill>
                  <a:schemeClr val="tx2"/>
                </a:solidFill>
              </a:rPr>
              <a:t>Mitä on referointi tai plagiointi?</a:t>
            </a:r>
            <a:endParaRPr lang="fi-FI" dirty="0"/>
          </a:p>
        </p:txBody>
      </p:sp>
      <p:sp>
        <p:nvSpPr>
          <p:cNvPr id="3" name="Alaotsikko 2">
            <a:extLst>
              <a:ext uri="{FF2B5EF4-FFF2-40B4-BE49-F238E27FC236}">
                <a16:creationId xmlns:a16="http://schemas.microsoft.com/office/drawing/2014/main" id="{B7D5A98D-7BF9-4775-9B4D-E55C3A29E64B}"/>
              </a:ext>
            </a:extLst>
          </p:cNvPr>
          <p:cNvSpPr>
            <a:spLocks noGrp="1"/>
          </p:cNvSpPr>
          <p:nvPr>
            <p:ph type="subTitle" idx="1"/>
          </p:nvPr>
        </p:nvSpPr>
        <p:spPr/>
        <p:txBody>
          <a:bodyPr/>
          <a:lstStyle/>
          <a:p>
            <a:r>
              <a:rPr lang="fi-FI" sz="2000" dirty="0">
                <a:solidFill>
                  <a:schemeClr val="accent1"/>
                </a:solidFill>
                <a:latin typeface="Red Hat Display Black"/>
              </a:rPr>
              <a:t>Eveliina Korpela</a:t>
            </a:r>
            <a:endParaRPr lang="fi-FI" dirty="0"/>
          </a:p>
        </p:txBody>
      </p:sp>
      <p:sp>
        <p:nvSpPr>
          <p:cNvPr id="4" name="Suorakulmio" title="Yhteistyökorkeakoulu ruutu.">
            <a:extLst>
              <a:ext uri="{FF2B5EF4-FFF2-40B4-BE49-F238E27FC236}">
                <a16:creationId xmlns:a16="http://schemas.microsoft.com/office/drawing/2014/main" id="{8EE43A97-1D17-4223-AEE0-C3A044E18ACD}"/>
              </a:ext>
            </a:extLst>
          </p:cNvPr>
          <p:cNvSpPr/>
          <p:nvPr/>
        </p:nvSpPr>
        <p:spPr>
          <a:xfrm>
            <a:off x="0" y="5648963"/>
            <a:ext cx="12192000" cy="12090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i-FI"/>
          </a:p>
        </p:txBody>
      </p:sp>
      <p:pic>
        <p:nvPicPr>
          <p:cNvPr id="5" name="Logo, Aalto-yliopisto" descr="Aalto-yliopiston logo.">
            <a:extLst>
              <a:ext uri="{FF2B5EF4-FFF2-40B4-BE49-F238E27FC236}">
                <a16:creationId xmlns:a16="http://schemas.microsoft.com/office/drawing/2014/main" id="{9C05ABDB-237E-4675-8B35-5E1F79778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439" y="5747580"/>
            <a:ext cx="1047546" cy="1011793"/>
          </a:xfrm>
          <a:prstGeom prst="rect">
            <a:avLst/>
          </a:prstGeom>
        </p:spPr>
      </p:pic>
      <p:pic>
        <p:nvPicPr>
          <p:cNvPr id="6" name="Logo, Haaga-Helia" descr="Haaga-Helia ammattikorkeakoulun logo.">
            <a:extLst>
              <a:ext uri="{FF2B5EF4-FFF2-40B4-BE49-F238E27FC236}">
                <a16:creationId xmlns:a16="http://schemas.microsoft.com/office/drawing/2014/main" id="{4432D23C-9E59-451B-A96F-DBFEB227F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243" y="5861101"/>
            <a:ext cx="1178791" cy="784753"/>
          </a:xfrm>
          <a:prstGeom prst="rect">
            <a:avLst/>
          </a:prstGeom>
        </p:spPr>
      </p:pic>
      <p:pic>
        <p:nvPicPr>
          <p:cNvPr id="7" name="Logo, Helsingin yliopisto" descr="Helsingin yliopiston logo.">
            <a:extLst>
              <a:ext uri="{FF2B5EF4-FFF2-40B4-BE49-F238E27FC236}">
                <a16:creationId xmlns:a16="http://schemas.microsoft.com/office/drawing/2014/main" id="{02C96C94-490C-4928-93AC-1473BF644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4980" y="5861104"/>
            <a:ext cx="741095" cy="784753"/>
          </a:xfrm>
          <a:prstGeom prst="rect">
            <a:avLst/>
          </a:prstGeom>
        </p:spPr>
      </p:pic>
      <p:pic>
        <p:nvPicPr>
          <p:cNvPr id="8" name="Logo, Laurea" descr="Laurea ammattikorkeakoulun logo.">
            <a:extLst>
              <a:ext uri="{FF2B5EF4-FFF2-40B4-BE49-F238E27FC236}">
                <a16:creationId xmlns:a16="http://schemas.microsoft.com/office/drawing/2014/main" id="{8384BBD7-B07C-468A-851A-47465ADD18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1458" y="6010854"/>
            <a:ext cx="1546442" cy="485251"/>
          </a:xfrm>
          <a:prstGeom prst="rect">
            <a:avLst/>
          </a:prstGeom>
        </p:spPr>
      </p:pic>
      <p:pic>
        <p:nvPicPr>
          <p:cNvPr id="9" name="Logo, Metropolia" descr="Metropolia ammattikorkeakoulun logo.">
            <a:extLst>
              <a:ext uri="{FF2B5EF4-FFF2-40B4-BE49-F238E27FC236}">
                <a16:creationId xmlns:a16="http://schemas.microsoft.com/office/drawing/2014/main" id="{3B592FAA-7C01-4529-9F5E-DE8D9E1E91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6581" y="6123904"/>
            <a:ext cx="1139980" cy="259149"/>
          </a:xfrm>
          <a:prstGeom prst="rect">
            <a:avLst/>
          </a:prstGeom>
        </p:spPr>
      </p:pic>
    </p:spTree>
    <p:extLst>
      <p:ext uri="{BB962C8B-B14F-4D97-AF65-F5344CB8AC3E}">
        <p14:creationId xmlns:p14="http://schemas.microsoft.com/office/powerpoint/2010/main" val="370421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921203-A19C-4004-9A1C-704FC94DEA3D}"/>
              </a:ext>
            </a:extLst>
          </p:cNvPr>
          <p:cNvSpPr>
            <a:spLocks noGrp="1"/>
          </p:cNvSpPr>
          <p:nvPr>
            <p:ph type="ctrTitle"/>
          </p:nvPr>
        </p:nvSpPr>
        <p:spPr/>
        <p:txBody>
          <a:bodyPr/>
          <a:lstStyle/>
          <a:p>
            <a:r>
              <a:rPr lang="fi-FI" dirty="0"/>
              <a:t>Referointia vai plagiointia? </a:t>
            </a:r>
            <a:br>
              <a:rPr lang="fi-FI" dirty="0"/>
            </a:br>
            <a:r>
              <a:rPr lang="fi-FI" i="1" dirty="0"/>
              <a:t>Tapaus Huhtasaari</a:t>
            </a:r>
          </a:p>
        </p:txBody>
      </p:sp>
      <p:sp>
        <p:nvSpPr>
          <p:cNvPr id="3" name="Alaotsikko 2">
            <a:extLst>
              <a:ext uri="{FF2B5EF4-FFF2-40B4-BE49-F238E27FC236}">
                <a16:creationId xmlns:a16="http://schemas.microsoft.com/office/drawing/2014/main" id="{AB9A246A-B74D-4F76-A4B8-C01B9405BFAB}"/>
              </a:ext>
            </a:extLst>
          </p:cNvPr>
          <p:cNvSpPr>
            <a:spLocks noGrp="1"/>
          </p:cNvSpPr>
          <p:nvPr>
            <p:ph type="subTitle" idx="1"/>
          </p:nvPr>
        </p:nvSpPr>
        <p:spPr/>
        <p:txBody>
          <a:bodyPr>
            <a:normAutofit/>
          </a:bodyPr>
          <a:lstStyle/>
          <a:p>
            <a:r>
              <a:rPr lang="fi-FI" dirty="0"/>
              <a:t>Lähde: Lång &amp; Munukka 2019, Yle. </a:t>
            </a:r>
          </a:p>
        </p:txBody>
      </p:sp>
      <p:sp>
        <p:nvSpPr>
          <p:cNvPr id="4" name="Päivämäärän paikkamerkki 3">
            <a:extLst>
              <a:ext uri="{FF2B5EF4-FFF2-40B4-BE49-F238E27FC236}">
                <a16:creationId xmlns:a16="http://schemas.microsoft.com/office/drawing/2014/main" id="{D6E6ECC9-DA98-48F2-9D0A-2B34E4C64861}"/>
              </a:ext>
            </a:extLst>
          </p:cNvPr>
          <p:cNvSpPr>
            <a:spLocks noGrp="1"/>
          </p:cNvSpPr>
          <p:nvPr>
            <p:ph type="dt" sz="half" idx="2"/>
          </p:nvPr>
        </p:nvSpPr>
        <p:spPr/>
        <p:txBody>
          <a:bodyPr/>
          <a:lstStyle/>
          <a:p>
            <a:fld id="{76947837-2250-4C6B-B95E-54C3E84FA4CE}" type="datetime1">
              <a:rPr lang="fi-FI" smtClean="0"/>
              <a:pPr/>
              <a:t>13.7.2023</a:t>
            </a:fld>
            <a:endParaRPr lang="fi-FI"/>
          </a:p>
        </p:txBody>
      </p:sp>
      <p:sp>
        <p:nvSpPr>
          <p:cNvPr id="6" name="Dian numeron paikkamerkki 5">
            <a:extLst>
              <a:ext uri="{FF2B5EF4-FFF2-40B4-BE49-F238E27FC236}">
                <a16:creationId xmlns:a16="http://schemas.microsoft.com/office/drawing/2014/main" id="{08888744-F131-4EEE-9B70-84864DDA2F97}"/>
              </a:ext>
            </a:extLst>
          </p:cNvPr>
          <p:cNvSpPr>
            <a:spLocks noGrp="1"/>
          </p:cNvSpPr>
          <p:nvPr>
            <p:ph type="sldNum" sz="quarter" idx="4"/>
          </p:nvPr>
        </p:nvSpPr>
        <p:spPr/>
        <p:txBody>
          <a:bodyPr/>
          <a:lstStyle/>
          <a:p>
            <a:fld id="{49D43B8D-3A48-4AF4-9D47-972388EB9581}" type="slidenum">
              <a:rPr lang="fi-FI" smtClean="0"/>
              <a:pPr/>
              <a:t>10</a:t>
            </a:fld>
            <a:endParaRPr lang="fi-FI"/>
          </a:p>
        </p:txBody>
      </p:sp>
    </p:spTree>
    <p:extLst>
      <p:ext uri="{BB962C8B-B14F-4D97-AF65-F5344CB8AC3E}">
        <p14:creationId xmlns:p14="http://schemas.microsoft.com/office/powerpoint/2010/main" val="397303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Mikä on plagiaatti?</a:t>
            </a:r>
          </a:p>
        </p:txBody>
      </p:sp>
      <p:sp>
        <p:nvSpPr>
          <p:cNvPr id="3" name="Content Placeholder 2"/>
          <p:cNvSpPr>
            <a:spLocks noGrp="1"/>
          </p:cNvSpPr>
          <p:nvPr>
            <p:ph idx="1"/>
          </p:nvPr>
        </p:nvSpPr>
        <p:spPr/>
        <p:txBody>
          <a:bodyPr>
            <a:normAutofit fontScale="92500"/>
          </a:bodyPr>
          <a:lstStyle/>
          <a:p>
            <a:r>
              <a:rPr lang="fi-FI" dirty="0"/>
              <a:t>Plagioinnilla tarkoitetaan, että toisen tekstiä käytetään oman teoksen osana niin, että </a:t>
            </a:r>
            <a:r>
              <a:rPr lang="fi-FI" b="1" dirty="0"/>
              <a:t>lähteitä ei mainita</a:t>
            </a:r>
            <a:r>
              <a:rPr lang="fi-FI" dirty="0"/>
              <a:t>. Lukija voi luulla, että teksti on kirjoittajan omaa, vaikka ei olekaan.</a:t>
            </a:r>
          </a:p>
          <a:p>
            <a:r>
              <a:rPr lang="fi-FI" dirty="0"/>
              <a:t>Sekin on plagiointia, että muokkaa toisen tekstiä, mutta ei laita näkyviin lähdemerkintää. </a:t>
            </a:r>
          </a:p>
          <a:p>
            <a:r>
              <a:rPr lang="fi-FI" dirty="0"/>
              <a:t>Kun kirjoittaja käyttää lähdeviitettä (= merkitsee tekstiin sen, kuka on kirjoittanut aiheesta ja milloin), kyseessä ei ole plagiointi. </a:t>
            </a:r>
          </a:p>
        </p:txBody>
      </p:sp>
      <p:sp>
        <p:nvSpPr>
          <p:cNvPr id="5" name="Slide Number Placeholder 4"/>
          <p:cNvSpPr>
            <a:spLocks noGrp="1"/>
          </p:cNvSpPr>
          <p:nvPr>
            <p:ph type="sldNum" sz="quarter" idx="11"/>
          </p:nvPr>
        </p:nvSpPr>
        <p:spPr/>
        <p:txBody>
          <a:bodyPr/>
          <a:lstStyle/>
          <a:p>
            <a:fld id="{C10EBC99-D78D-4968-BAA9-CE42E1513A2D}" type="slidenum">
              <a:rPr lang="fi-FI" smtClean="0"/>
              <a:t>11</a:t>
            </a:fld>
            <a:endParaRPr lang="fi-FI"/>
          </a:p>
        </p:txBody>
      </p:sp>
      <p:sp>
        <p:nvSpPr>
          <p:cNvPr id="6" name="Date Placeholder 5"/>
          <p:cNvSpPr>
            <a:spLocks noGrp="1"/>
          </p:cNvSpPr>
          <p:nvPr>
            <p:ph type="dt" sz="half" idx="12"/>
          </p:nvPr>
        </p:nvSpPr>
        <p:spPr/>
        <p:txBody>
          <a:bodyPr/>
          <a:lstStyle/>
          <a:p>
            <a:fld id="{D45246D3-2183-42CA-B781-AC243F35A8AE}" type="datetime1">
              <a:rPr lang="fi-FI" smtClean="0"/>
              <a:t>13.7.2023</a:t>
            </a:fld>
            <a:endParaRPr lang="fi-FI"/>
          </a:p>
        </p:txBody>
      </p:sp>
    </p:spTree>
    <p:extLst>
      <p:ext uri="{BB962C8B-B14F-4D97-AF65-F5344CB8AC3E}">
        <p14:creationId xmlns:p14="http://schemas.microsoft.com/office/powerpoint/2010/main" val="424142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Tapaus Huhtasaari</a:t>
            </a:r>
          </a:p>
        </p:txBody>
      </p:sp>
      <p:sp>
        <p:nvSpPr>
          <p:cNvPr id="3" name="Content Placeholder 2"/>
          <p:cNvSpPr>
            <a:spLocks noGrp="1"/>
          </p:cNvSpPr>
          <p:nvPr>
            <p:ph idx="1"/>
          </p:nvPr>
        </p:nvSpPr>
        <p:spPr>
          <a:xfrm>
            <a:off x="576092" y="1989024"/>
            <a:ext cx="4237208" cy="3839936"/>
          </a:xfrm>
        </p:spPr>
        <p:txBody>
          <a:bodyPr>
            <a:normAutofit fontScale="92500" lnSpcReduction="20000"/>
          </a:bodyPr>
          <a:lstStyle/>
          <a:p>
            <a:r>
              <a:rPr lang="fi-FI" i="1" dirty="0"/>
              <a:t>Ylen selvitys paljastaa: Laura Huhtasaaren gradussa rajusti luultua enemmän plagioitua tekstiä – professori: ”Plagiointia ei voi mitenkään kiistää” </a:t>
            </a:r>
            <a:r>
              <a:rPr lang="fi-FI" dirty="0"/>
              <a:t>(Yle Uutiset 9.5.2018)</a:t>
            </a:r>
          </a:p>
          <a:p>
            <a:r>
              <a:rPr lang="fi-FI" dirty="0">
                <a:hlinkClick r:id="rId2"/>
              </a:rPr>
              <a:t>Linkki Ylen uutiseen</a:t>
            </a:r>
            <a:endParaRPr lang="fi-FI" dirty="0"/>
          </a:p>
          <a:p>
            <a:endParaRPr lang="fi-FI" dirty="0"/>
          </a:p>
          <a:p>
            <a:endParaRPr lang="fi-FI" dirty="0"/>
          </a:p>
        </p:txBody>
      </p:sp>
      <p:sp>
        <p:nvSpPr>
          <p:cNvPr id="5" name="Slide Number Placeholder 4"/>
          <p:cNvSpPr>
            <a:spLocks noGrp="1"/>
          </p:cNvSpPr>
          <p:nvPr>
            <p:ph type="sldNum" sz="quarter" idx="11"/>
          </p:nvPr>
        </p:nvSpPr>
        <p:spPr/>
        <p:txBody>
          <a:bodyPr/>
          <a:lstStyle/>
          <a:p>
            <a:fld id="{C10EBC99-D78D-4968-BAA9-CE42E1513A2D}" type="slidenum">
              <a:rPr lang="fi-FI" smtClean="0"/>
              <a:t>12</a:t>
            </a:fld>
            <a:endParaRPr lang="fi-FI"/>
          </a:p>
        </p:txBody>
      </p:sp>
      <p:pic>
        <p:nvPicPr>
          <p:cNvPr id="7" name="Picture 6" descr="Ruutukaappaus MOT-sivustolta: otsikko: Laura Huhtasaaren gradussa luultua enemmän plagioitua tekstiä."/>
          <p:cNvPicPr>
            <a:picLocks noChangeAspect="1"/>
          </p:cNvPicPr>
          <p:nvPr/>
        </p:nvPicPr>
        <p:blipFill>
          <a:blip r:embed="rId3"/>
          <a:stretch>
            <a:fillRect/>
          </a:stretch>
        </p:blipFill>
        <p:spPr>
          <a:xfrm>
            <a:off x="5275196" y="2180888"/>
            <a:ext cx="5700741" cy="2947700"/>
          </a:xfrm>
          <a:prstGeom prst="rect">
            <a:avLst/>
          </a:prstGeom>
        </p:spPr>
      </p:pic>
    </p:spTree>
    <p:extLst>
      <p:ext uri="{BB962C8B-B14F-4D97-AF65-F5344CB8AC3E}">
        <p14:creationId xmlns:p14="http://schemas.microsoft.com/office/powerpoint/2010/main" val="120430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uutukaappaus Laura Huhtasaaresta ja tekstikatkelmista."/>
          <p:cNvPicPr>
            <a:picLocks noChangeAspect="1"/>
          </p:cNvPicPr>
          <p:nvPr/>
        </p:nvPicPr>
        <p:blipFill>
          <a:blip r:embed="rId2"/>
          <a:stretch>
            <a:fillRect/>
          </a:stretch>
        </p:blipFill>
        <p:spPr>
          <a:xfrm>
            <a:off x="2760428" y="1131272"/>
            <a:ext cx="6671143" cy="4595455"/>
          </a:xfrm>
          <a:prstGeom prst="rect">
            <a:avLst/>
          </a:prstGeom>
        </p:spPr>
      </p:pic>
      <p:sp>
        <p:nvSpPr>
          <p:cNvPr id="2" name="Title 1">
            <a:extLst>
              <a:ext uri="{FF2B5EF4-FFF2-40B4-BE49-F238E27FC236}">
                <a16:creationId xmlns:a16="http://schemas.microsoft.com/office/drawing/2014/main" id="{111D0CC3-2A57-7D48-27CD-50A0BDD5C5D0}"/>
              </a:ext>
            </a:extLst>
          </p:cNvPr>
          <p:cNvSpPr>
            <a:spLocks noGrp="1"/>
          </p:cNvSpPr>
          <p:nvPr>
            <p:ph type="title"/>
          </p:nvPr>
        </p:nvSpPr>
        <p:spPr>
          <a:xfrm>
            <a:off x="576093" y="549049"/>
            <a:ext cx="5659608" cy="263751"/>
          </a:xfrm>
        </p:spPr>
        <p:txBody>
          <a:bodyPr>
            <a:normAutofit fontScale="90000"/>
          </a:bodyPr>
          <a:lstStyle/>
          <a:p>
            <a:r>
              <a:rPr lang="fi-FI" dirty="0"/>
              <a:t>Kuvakaappaus Ylen uutisesta</a:t>
            </a:r>
          </a:p>
        </p:txBody>
      </p:sp>
    </p:spTree>
    <p:extLst>
      <p:ext uri="{BB962C8B-B14F-4D97-AF65-F5344CB8AC3E}">
        <p14:creationId xmlns:p14="http://schemas.microsoft.com/office/powerpoint/2010/main" val="127184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93" y="549049"/>
            <a:ext cx="6574008" cy="505052"/>
          </a:xfrm>
        </p:spPr>
        <p:txBody>
          <a:bodyPr>
            <a:normAutofit fontScale="90000"/>
          </a:bodyPr>
          <a:lstStyle/>
          <a:p>
            <a:r>
              <a:rPr lang="fi-FI" dirty="0"/>
              <a:t>Esimerkki 1</a:t>
            </a:r>
          </a:p>
        </p:txBody>
      </p:sp>
      <p:sp>
        <p:nvSpPr>
          <p:cNvPr id="5" name="Slide Number Placeholder 4"/>
          <p:cNvSpPr>
            <a:spLocks noGrp="1"/>
          </p:cNvSpPr>
          <p:nvPr>
            <p:ph type="sldNum" sz="quarter" idx="11"/>
          </p:nvPr>
        </p:nvSpPr>
        <p:spPr/>
        <p:txBody>
          <a:bodyPr/>
          <a:lstStyle/>
          <a:p>
            <a:fld id="{C10EBC99-D78D-4968-BAA9-CE42E1513A2D}" type="slidenum">
              <a:rPr lang="fi-FI" smtClean="0"/>
              <a:t>14</a:t>
            </a:fld>
            <a:endParaRPr lang="fi-FI"/>
          </a:p>
        </p:txBody>
      </p:sp>
      <p:pic>
        <p:nvPicPr>
          <p:cNvPr id="7" name="Picture 6" descr="Ruutukaappaus plagioidusta kohdasta."/>
          <p:cNvPicPr>
            <a:picLocks noChangeAspect="1"/>
          </p:cNvPicPr>
          <p:nvPr/>
        </p:nvPicPr>
        <p:blipFill>
          <a:blip r:embed="rId2"/>
          <a:stretch>
            <a:fillRect/>
          </a:stretch>
        </p:blipFill>
        <p:spPr>
          <a:xfrm>
            <a:off x="2279549" y="1288381"/>
            <a:ext cx="7985968" cy="4502235"/>
          </a:xfrm>
          <a:prstGeom prst="rect">
            <a:avLst/>
          </a:prstGeom>
        </p:spPr>
      </p:pic>
    </p:spTree>
    <p:extLst>
      <p:ext uri="{BB962C8B-B14F-4D97-AF65-F5344CB8AC3E}">
        <p14:creationId xmlns:p14="http://schemas.microsoft.com/office/powerpoint/2010/main" val="259095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93" y="549049"/>
            <a:ext cx="7056608" cy="505052"/>
          </a:xfrm>
        </p:spPr>
        <p:txBody>
          <a:bodyPr>
            <a:normAutofit fontScale="90000"/>
          </a:bodyPr>
          <a:lstStyle/>
          <a:p>
            <a:r>
              <a:rPr lang="fi-FI" dirty="0"/>
              <a:t>Esimerkki 2</a:t>
            </a:r>
          </a:p>
        </p:txBody>
      </p:sp>
      <p:sp>
        <p:nvSpPr>
          <p:cNvPr id="5" name="Slide Number Placeholder 4"/>
          <p:cNvSpPr>
            <a:spLocks noGrp="1"/>
          </p:cNvSpPr>
          <p:nvPr>
            <p:ph type="sldNum" sz="quarter" idx="11"/>
          </p:nvPr>
        </p:nvSpPr>
        <p:spPr/>
        <p:txBody>
          <a:bodyPr/>
          <a:lstStyle/>
          <a:p>
            <a:fld id="{C10EBC99-D78D-4968-BAA9-CE42E1513A2D}" type="slidenum">
              <a:rPr lang="fi-FI" smtClean="0"/>
              <a:t>15</a:t>
            </a:fld>
            <a:endParaRPr lang="fi-FI"/>
          </a:p>
        </p:txBody>
      </p:sp>
      <p:pic>
        <p:nvPicPr>
          <p:cNvPr id="7" name="Picture 6" descr="Ruutukaappaus plagioidusta kohdasta"/>
          <p:cNvPicPr>
            <a:picLocks noChangeAspect="1"/>
          </p:cNvPicPr>
          <p:nvPr/>
        </p:nvPicPr>
        <p:blipFill>
          <a:blip r:embed="rId2"/>
          <a:stretch>
            <a:fillRect/>
          </a:stretch>
        </p:blipFill>
        <p:spPr>
          <a:xfrm>
            <a:off x="2017731" y="1256620"/>
            <a:ext cx="8156537" cy="4565758"/>
          </a:xfrm>
          <a:prstGeom prst="rect">
            <a:avLst/>
          </a:prstGeom>
        </p:spPr>
      </p:pic>
    </p:spTree>
    <p:extLst>
      <p:ext uri="{BB962C8B-B14F-4D97-AF65-F5344CB8AC3E}">
        <p14:creationId xmlns:p14="http://schemas.microsoft.com/office/powerpoint/2010/main" val="60339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93" y="549049"/>
            <a:ext cx="5088108" cy="517752"/>
          </a:xfrm>
        </p:spPr>
        <p:txBody>
          <a:bodyPr>
            <a:normAutofit fontScale="90000"/>
          </a:bodyPr>
          <a:lstStyle/>
          <a:p>
            <a:r>
              <a:rPr lang="fi-FI" dirty="0"/>
              <a:t>Esimerkki 3</a:t>
            </a:r>
          </a:p>
        </p:txBody>
      </p:sp>
      <p:pic>
        <p:nvPicPr>
          <p:cNvPr id="7" name="Content Placeholder 6" descr="Ruutukaappaus plagioidusta kohdasta"/>
          <p:cNvPicPr>
            <a:picLocks noGrp="1" noChangeAspect="1"/>
          </p:cNvPicPr>
          <p:nvPr>
            <p:ph idx="1"/>
          </p:nvPr>
        </p:nvPicPr>
        <p:blipFill>
          <a:blip r:embed="rId2"/>
          <a:stretch>
            <a:fillRect/>
          </a:stretch>
        </p:blipFill>
        <p:spPr>
          <a:xfrm>
            <a:off x="1938142" y="1160192"/>
            <a:ext cx="8315715" cy="4771313"/>
          </a:xfrm>
          <a:prstGeom prst="rect">
            <a:avLst/>
          </a:prstGeom>
        </p:spPr>
      </p:pic>
      <p:sp>
        <p:nvSpPr>
          <p:cNvPr id="5" name="Slide Number Placeholder 4"/>
          <p:cNvSpPr>
            <a:spLocks noGrp="1"/>
          </p:cNvSpPr>
          <p:nvPr>
            <p:ph type="sldNum" sz="quarter" idx="11"/>
          </p:nvPr>
        </p:nvSpPr>
        <p:spPr/>
        <p:txBody>
          <a:bodyPr/>
          <a:lstStyle/>
          <a:p>
            <a:fld id="{C10EBC99-D78D-4968-BAA9-CE42E1513A2D}" type="slidenum">
              <a:rPr lang="fi-FI" smtClean="0"/>
              <a:t>16</a:t>
            </a:fld>
            <a:endParaRPr lang="fi-FI"/>
          </a:p>
        </p:txBody>
      </p:sp>
    </p:spTree>
    <p:extLst>
      <p:ext uri="{BB962C8B-B14F-4D97-AF65-F5344CB8AC3E}">
        <p14:creationId xmlns:p14="http://schemas.microsoft.com/office/powerpoint/2010/main" val="14129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93" y="549049"/>
            <a:ext cx="2713208" cy="568552"/>
          </a:xfrm>
        </p:spPr>
        <p:txBody>
          <a:bodyPr>
            <a:normAutofit fontScale="90000"/>
          </a:bodyPr>
          <a:lstStyle/>
          <a:p>
            <a:r>
              <a:rPr lang="fi-FI" dirty="0"/>
              <a:t>Esimerkki 4</a:t>
            </a:r>
          </a:p>
        </p:txBody>
      </p:sp>
      <p:sp>
        <p:nvSpPr>
          <p:cNvPr id="5" name="Slide Number Placeholder 4"/>
          <p:cNvSpPr>
            <a:spLocks noGrp="1"/>
          </p:cNvSpPr>
          <p:nvPr>
            <p:ph type="sldNum" sz="quarter" idx="11"/>
          </p:nvPr>
        </p:nvSpPr>
        <p:spPr/>
        <p:txBody>
          <a:bodyPr/>
          <a:lstStyle/>
          <a:p>
            <a:fld id="{C10EBC99-D78D-4968-BAA9-CE42E1513A2D}" type="slidenum">
              <a:rPr lang="fi-FI" smtClean="0"/>
              <a:t>17</a:t>
            </a:fld>
            <a:endParaRPr lang="fi-FI"/>
          </a:p>
        </p:txBody>
      </p:sp>
      <p:sp>
        <p:nvSpPr>
          <p:cNvPr id="6" name="Date Placeholder 5"/>
          <p:cNvSpPr>
            <a:spLocks noGrp="1"/>
          </p:cNvSpPr>
          <p:nvPr>
            <p:ph type="dt" sz="half" idx="12"/>
          </p:nvPr>
        </p:nvSpPr>
        <p:spPr/>
        <p:txBody>
          <a:bodyPr/>
          <a:lstStyle/>
          <a:p>
            <a:fld id="{D45246D3-2183-42CA-B781-AC243F35A8AE}" type="datetime1">
              <a:rPr lang="fi-FI" smtClean="0"/>
              <a:t>13.7.2023</a:t>
            </a:fld>
            <a:endParaRPr lang="fi-FI"/>
          </a:p>
        </p:txBody>
      </p:sp>
      <p:pic>
        <p:nvPicPr>
          <p:cNvPr id="7" name="Picture 6" descr="Ruutukaappaus plagioidusta kohdasta"/>
          <p:cNvPicPr>
            <a:picLocks noChangeAspect="1"/>
          </p:cNvPicPr>
          <p:nvPr/>
        </p:nvPicPr>
        <p:blipFill>
          <a:blip r:embed="rId2"/>
          <a:stretch>
            <a:fillRect/>
          </a:stretch>
        </p:blipFill>
        <p:spPr>
          <a:xfrm>
            <a:off x="1979631" y="1225287"/>
            <a:ext cx="8232737" cy="4407426"/>
          </a:xfrm>
          <a:prstGeom prst="rect">
            <a:avLst/>
          </a:prstGeom>
        </p:spPr>
      </p:pic>
    </p:spTree>
    <p:extLst>
      <p:ext uri="{BB962C8B-B14F-4D97-AF65-F5344CB8AC3E}">
        <p14:creationId xmlns:p14="http://schemas.microsoft.com/office/powerpoint/2010/main" val="238949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921203-A19C-4004-9A1C-704FC94DEA3D}"/>
              </a:ext>
            </a:extLst>
          </p:cNvPr>
          <p:cNvSpPr>
            <a:spLocks noGrp="1"/>
          </p:cNvSpPr>
          <p:nvPr>
            <p:ph type="ctrTitle"/>
          </p:nvPr>
        </p:nvSpPr>
        <p:spPr/>
        <p:txBody>
          <a:bodyPr/>
          <a:lstStyle/>
          <a:p>
            <a:r>
              <a:rPr lang="fi-FI" dirty="0"/>
              <a:t>Miten referoin? </a:t>
            </a:r>
            <a:endParaRPr lang="fi-FI" i="1" dirty="0"/>
          </a:p>
        </p:txBody>
      </p:sp>
      <p:sp>
        <p:nvSpPr>
          <p:cNvPr id="3" name="Alaotsikko 2">
            <a:extLst>
              <a:ext uri="{FF2B5EF4-FFF2-40B4-BE49-F238E27FC236}">
                <a16:creationId xmlns:a16="http://schemas.microsoft.com/office/drawing/2014/main" id="{AB9A246A-B74D-4F76-A4B8-C01B9405BFAB}"/>
              </a:ext>
            </a:extLst>
          </p:cNvPr>
          <p:cNvSpPr>
            <a:spLocks noGrp="1"/>
          </p:cNvSpPr>
          <p:nvPr>
            <p:ph type="subTitle" idx="1"/>
          </p:nvPr>
        </p:nvSpPr>
        <p:spPr/>
        <p:txBody>
          <a:bodyPr>
            <a:normAutofit/>
          </a:bodyPr>
          <a:lstStyle/>
          <a:p>
            <a:r>
              <a:rPr lang="fi-FI" dirty="0"/>
              <a:t>Eveliina Korpela</a:t>
            </a:r>
          </a:p>
        </p:txBody>
      </p:sp>
      <p:sp>
        <p:nvSpPr>
          <p:cNvPr id="4" name="Päivämäärän paikkamerkki 3">
            <a:extLst>
              <a:ext uri="{FF2B5EF4-FFF2-40B4-BE49-F238E27FC236}">
                <a16:creationId xmlns:a16="http://schemas.microsoft.com/office/drawing/2014/main" id="{D6E6ECC9-DA98-48F2-9D0A-2B34E4C64861}"/>
              </a:ext>
            </a:extLst>
          </p:cNvPr>
          <p:cNvSpPr>
            <a:spLocks noGrp="1"/>
          </p:cNvSpPr>
          <p:nvPr>
            <p:ph type="dt" sz="half" idx="2"/>
          </p:nvPr>
        </p:nvSpPr>
        <p:spPr/>
        <p:txBody>
          <a:bodyPr/>
          <a:lstStyle/>
          <a:p>
            <a:fld id="{76947837-2250-4C6B-B95E-54C3E84FA4CE}" type="datetime1">
              <a:rPr lang="fi-FI" smtClean="0"/>
              <a:pPr/>
              <a:t>13.7.2023</a:t>
            </a:fld>
            <a:endParaRPr lang="fi-FI"/>
          </a:p>
        </p:txBody>
      </p:sp>
      <p:sp>
        <p:nvSpPr>
          <p:cNvPr id="6" name="Dian numeron paikkamerkki 5">
            <a:extLst>
              <a:ext uri="{FF2B5EF4-FFF2-40B4-BE49-F238E27FC236}">
                <a16:creationId xmlns:a16="http://schemas.microsoft.com/office/drawing/2014/main" id="{08888744-F131-4EEE-9B70-84864DDA2F97}"/>
              </a:ext>
            </a:extLst>
          </p:cNvPr>
          <p:cNvSpPr>
            <a:spLocks noGrp="1"/>
          </p:cNvSpPr>
          <p:nvPr>
            <p:ph type="sldNum" sz="quarter" idx="4"/>
          </p:nvPr>
        </p:nvSpPr>
        <p:spPr/>
        <p:txBody>
          <a:bodyPr/>
          <a:lstStyle/>
          <a:p>
            <a:fld id="{49D43B8D-3A48-4AF4-9D47-972388EB9581}" type="slidenum">
              <a:rPr lang="fi-FI" smtClean="0"/>
              <a:pPr/>
              <a:t>18</a:t>
            </a:fld>
            <a:endParaRPr lang="fi-FI"/>
          </a:p>
        </p:txBody>
      </p:sp>
    </p:spTree>
    <p:extLst>
      <p:ext uri="{BB962C8B-B14F-4D97-AF65-F5344CB8AC3E}">
        <p14:creationId xmlns:p14="http://schemas.microsoft.com/office/powerpoint/2010/main" val="19985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875D1E-C0E2-2BCC-A5C6-4811E9325446}"/>
              </a:ext>
            </a:extLst>
          </p:cNvPr>
          <p:cNvSpPr>
            <a:spLocks noGrp="1"/>
          </p:cNvSpPr>
          <p:nvPr>
            <p:ph type="title"/>
          </p:nvPr>
        </p:nvSpPr>
        <p:spPr/>
        <p:txBody>
          <a:bodyPr/>
          <a:lstStyle/>
          <a:p>
            <a:r>
              <a:rPr lang="fi-FI" dirty="0"/>
              <a:t>Referointiverbejä</a:t>
            </a:r>
          </a:p>
        </p:txBody>
      </p:sp>
      <p:sp>
        <p:nvSpPr>
          <p:cNvPr id="3" name="Sisällön paikkamerkki 2">
            <a:extLst>
              <a:ext uri="{FF2B5EF4-FFF2-40B4-BE49-F238E27FC236}">
                <a16:creationId xmlns:a16="http://schemas.microsoft.com/office/drawing/2014/main" id="{F50EEFBC-9C4E-7AE5-59CA-2E03378BCC80}"/>
              </a:ext>
            </a:extLst>
          </p:cNvPr>
          <p:cNvSpPr>
            <a:spLocks noGrp="1"/>
          </p:cNvSpPr>
          <p:nvPr>
            <p:ph sz="half" idx="1"/>
          </p:nvPr>
        </p:nvSpPr>
        <p:spPr/>
        <p:txBody>
          <a:bodyPr>
            <a:normAutofit fontScale="92500" lnSpcReduction="20000"/>
          </a:bodyPr>
          <a:lstStyle/>
          <a:p>
            <a:r>
              <a:rPr lang="fi-FI" sz="2667" dirty="0">
                <a:solidFill>
                  <a:schemeClr val="tx2"/>
                </a:solidFill>
              </a:rPr>
              <a:t>Mitä eroa näillä on?  </a:t>
            </a:r>
            <a:endParaRPr lang="en-US" sz="1067" dirty="0">
              <a:solidFill>
                <a:schemeClr val="tx2"/>
              </a:solidFill>
            </a:endParaRPr>
          </a:p>
          <a:p>
            <a:pPr lvl="1">
              <a:buClrTx/>
            </a:pPr>
            <a:r>
              <a:rPr lang="fi-FI" i="1" kern="0" dirty="0"/>
              <a:t>Väisäsen mukaan…</a:t>
            </a:r>
          </a:p>
          <a:p>
            <a:pPr lvl="1">
              <a:buClrTx/>
            </a:pPr>
            <a:r>
              <a:rPr lang="fi-FI" i="1" kern="0" dirty="0"/>
              <a:t>Väisänen esittää…</a:t>
            </a:r>
          </a:p>
          <a:p>
            <a:pPr lvl="1">
              <a:buClrTx/>
            </a:pPr>
            <a:r>
              <a:rPr lang="fi-FI" i="1" kern="0" dirty="0"/>
              <a:t>Väisänen väittää…</a:t>
            </a:r>
          </a:p>
          <a:p>
            <a:pPr lvl="1">
              <a:buClrTx/>
            </a:pPr>
            <a:r>
              <a:rPr lang="fi-FI" i="1" kern="0" dirty="0"/>
              <a:t>Väisänen kritisoi näkemystä, jonka mukaan…</a:t>
            </a:r>
          </a:p>
          <a:p>
            <a:pPr lvl="1">
              <a:buClrTx/>
            </a:pPr>
            <a:r>
              <a:rPr lang="fi-FI" i="1" kern="0" dirty="0"/>
              <a:t>Mielestäni Väisänen osoittaa…</a:t>
            </a:r>
          </a:p>
          <a:p>
            <a:pPr lvl="1">
              <a:buClrTx/>
            </a:pPr>
            <a:r>
              <a:rPr lang="fi-FI" i="1" kern="0" dirty="0"/>
              <a:t>Väisänen osoittaa…</a:t>
            </a:r>
          </a:p>
          <a:p>
            <a:pPr lvl="1">
              <a:buClrTx/>
            </a:pPr>
            <a:r>
              <a:rPr lang="fi-FI" i="1" kern="0" dirty="0"/>
              <a:t>Väisäsen tekstistä voi päätellä, että…</a:t>
            </a:r>
            <a:endParaRPr lang="en-US" i="1" kern="0" dirty="0"/>
          </a:p>
          <a:p>
            <a:endParaRPr lang="fi-FI" dirty="0"/>
          </a:p>
        </p:txBody>
      </p:sp>
      <p:sp>
        <p:nvSpPr>
          <p:cNvPr id="4" name="Päivämäärän paikkamerkki 3">
            <a:extLst>
              <a:ext uri="{FF2B5EF4-FFF2-40B4-BE49-F238E27FC236}">
                <a16:creationId xmlns:a16="http://schemas.microsoft.com/office/drawing/2014/main" id="{79654604-CD0A-E612-2140-58309CB4B6E7}"/>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6" name="Dian numeron paikkamerkki 5">
            <a:extLst>
              <a:ext uri="{FF2B5EF4-FFF2-40B4-BE49-F238E27FC236}">
                <a16:creationId xmlns:a16="http://schemas.microsoft.com/office/drawing/2014/main" id="{01361667-D2CC-1666-4E30-80712F77D76B}"/>
              </a:ext>
            </a:extLst>
          </p:cNvPr>
          <p:cNvSpPr>
            <a:spLocks noGrp="1"/>
          </p:cNvSpPr>
          <p:nvPr>
            <p:ph type="sldNum" sz="quarter" idx="12"/>
          </p:nvPr>
        </p:nvSpPr>
        <p:spPr/>
        <p:txBody>
          <a:bodyPr/>
          <a:lstStyle/>
          <a:p>
            <a:fld id="{49D43B8D-3A48-4AF4-9D47-972388EB9581}" type="slidenum">
              <a:rPr lang="en-FI" smtClean="0"/>
              <a:pPr/>
              <a:t>19</a:t>
            </a:fld>
            <a:endParaRPr lang="en-FI"/>
          </a:p>
        </p:txBody>
      </p:sp>
    </p:spTree>
    <p:extLst>
      <p:ext uri="{BB962C8B-B14F-4D97-AF65-F5344CB8AC3E}">
        <p14:creationId xmlns:p14="http://schemas.microsoft.com/office/powerpoint/2010/main" val="61580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42577404-DEBB-4368-81E9-CBB23143BC78}"/>
              </a:ext>
            </a:extLst>
          </p:cNvPr>
          <p:cNvSpPr>
            <a:spLocks noGrp="1"/>
          </p:cNvSpPr>
          <p:nvPr>
            <p:ph type="sldNum" sz="quarter" idx="4"/>
          </p:nvPr>
        </p:nvSpPr>
        <p:spPr/>
        <p:txBody>
          <a:bodyPr/>
          <a:lstStyle/>
          <a:p>
            <a:fld id="{49D43B8D-3A48-4AF4-9D47-972388EB9581}" type="slidenum">
              <a:rPr lang="fi-FI" smtClean="0"/>
              <a:pPr/>
              <a:t>2</a:t>
            </a:fld>
            <a:endParaRPr lang="fi-FI"/>
          </a:p>
        </p:txBody>
      </p:sp>
      <p:sp>
        <p:nvSpPr>
          <p:cNvPr id="3" name="Sisällön paikkamerkki">
            <a:extLst>
              <a:ext uri="{FF2B5EF4-FFF2-40B4-BE49-F238E27FC236}">
                <a16:creationId xmlns:a16="http://schemas.microsoft.com/office/drawing/2014/main" id="{0FC27EB7-0457-4F14-9423-4BE874D4625C}"/>
              </a:ext>
            </a:extLst>
          </p:cNvPr>
          <p:cNvSpPr>
            <a:spLocks noGrp="1"/>
          </p:cNvSpPr>
          <p:nvPr>
            <p:ph sz="half" idx="1"/>
          </p:nvPr>
        </p:nvSpPr>
        <p:spPr>
          <a:xfrm>
            <a:off x="576092" y="2024054"/>
            <a:ext cx="5859052" cy="3719937"/>
          </a:xfrm>
        </p:spPr>
        <p:txBody>
          <a:bodyPr>
            <a:normAutofit/>
          </a:bodyPr>
          <a:lstStyle/>
          <a:p>
            <a:pPr lvl="1"/>
            <a:r>
              <a:rPr lang="fi-FI" sz="2200" b="1" dirty="0">
                <a:latin typeface="Work Sans" pitchFamily="2" charset="0"/>
                <a:ea typeface="Calibri" panose="020F0502020204030204" pitchFamily="34" charset="0"/>
                <a:cs typeface="Arial" panose="020B0604020202020204" pitchFamily="34" charset="0"/>
              </a:rPr>
              <a:t>Tutustua </a:t>
            </a:r>
            <a:r>
              <a:rPr lang="fi-FI" sz="2200" dirty="0">
                <a:latin typeface="Work Sans" pitchFamily="2" charset="0"/>
                <a:ea typeface="Calibri" panose="020F0502020204030204" pitchFamily="34" charset="0"/>
                <a:cs typeface="Arial" panose="020B0604020202020204" pitchFamily="34" charset="0"/>
              </a:rPr>
              <a:t>siihen, mitä on referointi.</a:t>
            </a:r>
          </a:p>
          <a:p>
            <a:pPr lvl="1"/>
            <a:r>
              <a:rPr lang="fi-FI" sz="2200" b="1" dirty="0">
                <a:latin typeface="Work Sans" pitchFamily="2" charset="0"/>
                <a:ea typeface="Calibri" panose="020F0502020204030204" pitchFamily="34" charset="0"/>
                <a:cs typeface="Arial" panose="020B0604020202020204" pitchFamily="34" charset="0"/>
              </a:rPr>
              <a:t>Oppia referoinnin ja plagioinnin erot</a:t>
            </a:r>
            <a:r>
              <a:rPr lang="fi-FI" sz="2200" dirty="0">
                <a:latin typeface="Work Sans" pitchFamily="2" charset="0"/>
                <a:ea typeface="Calibri" panose="020F0502020204030204" pitchFamily="34" charset="0"/>
                <a:cs typeface="Arial" panose="020B0604020202020204" pitchFamily="34" charset="0"/>
              </a:rPr>
              <a:t>.</a:t>
            </a:r>
          </a:p>
          <a:p>
            <a:pPr lvl="1"/>
            <a:r>
              <a:rPr lang="fi-FI" sz="2200" b="1" dirty="0">
                <a:latin typeface="Work Sans" pitchFamily="2" charset="0"/>
                <a:ea typeface="Calibri" panose="020F0502020204030204" pitchFamily="34" charset="0"/>
                <a:cs typeface="Arial" panose="020B0604020202020204" pitchFamily="34" charset="0"/>
              </a:rPr>
              <a:t>Harjoitella referointia </a:t>
            </a:r>
            <a:r>
              <a:rPr lang="fi-FI" sz="2200" dirty="0">
                <a:latin typeface="Work Sans" pitchFamily="2" charset="0"/>
                <a:ea typeface="Calibri" panose="020F0502020204030204" pitchFamily="34" charset="0"/>
                <a:cs typeface="Arial" panose="020B0604020202020204" pitchFamily="34" charset="0"/>
              </a:rPr>
              <a:t>niin, että oppii </a:t>
            </a:r>
            <a:r>
              <a:rPr lang="fi-FI" sz="2200" dirty="0">
                <a:effectLst/>
                <a:latin typeface="Work Sans" pitchFamily="2" charset="0"/>
                <a:ea typeface="Calibri" panose="020F0502020204030204" pitchFamily="34" charset="0"/>
                <a:cs typeface="Arial" panose="020B0604020202020204" pitchFamily="34" charset="0"/>
              </a:rPr>
              <a:t>referoimaan (kirjoittamaan lyhyesti) tärkeimmät asiat</a:t>
            </a:r>
            <a:r>
              <a:rPr lang="fi-FI" sz="2200" b="1" dirty="0">
                <a:effectLst/>
                <a:latin typeface="Work Sans" pitchFamily="2" charset="0"/>
                <a:ea typeface="Calibri" panose="020F0502020204030204" pitchFamily="34" charset="0"/>
                <a:cs typeface="Arial" panose="020B0604020202020204" pitchFamily="34" charset="0"/>
              </a:rPr>
              <a:t> </a:t>
            </a:r>
            <a:r>
              <a:rPr lang="fi-FI" sz="2200" dirty="0">
                <a:effectLst/>
                <a:latin typeface="Work Sans" pitchFamily="2" charset="0"/>
                <a:ea typeface="Calibri" panose="020F0502020204030204" pitchFamily="34" charset="0"/>
                <a:cs typeface="Arial" panose="020B0604020202020204" pitchFamily="34" charset="0"/>
              </a:rPr>
              <a:t>luetusta </a:t>
            </a:r>
            <a:r>
              <a:rPr lang="fi-FI" sz="2200" dirty="0">
                <a:latin typeface="Work Sans" pitchFamily="2" charset="0"/>
                <a:ea typeface="Calibri" panose="020F0502020204030204" pitchFamily="34" charset="0"/>
                <a:cs typeface="Arial" panose="020B0604020202020204" pitchFamily="34" charset="0"/>
              </a:rPr>
              <a:t>selkeästi ja ymmärrettävästi. </a:t>
            </a:r>
            <a:endParaRPr lang="fi-FI" sz="2200" dirty="0">
              <a:effectLst/>
              <a:latin typeface="Work Sans" pitchFamily="2" charset="0"/>
              <a:ea typeface="Calibri" panose="020F0502020204030204" pitchFamily="34" charset="0"/>
              <a:cs typeface="Arial" panose="020B0604020202020204" pitchFamily="34" charset="0"/>
            </a:endParaRPr>
          </a:p>
        </p:txBody>
      </p:sp>
      <p:pic>
        <p:nvPicPr>
          <p:cNvPr id="11" name="Sisällön paikkamerkki 10">
            <a:extLst>
              <a:ext uri="{FF2B5EF4-FFF2-40B4-BE49-F238E27FC236}">
                <a16:creationId xmlns:a16="http://schemas.microsoft.com/office/drawing/2014/main" id="{F5C8180A-1356-BE23-0F1C-2C3ED9CE7D82}"/>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5302" y="2423241"/>
            <a:ext cx="2011518" cy="2011518"/>
          </a:xfrm>
        </p:spPr>
      </p:pic>
      <p:sp>
        <p:nvSpPr>
          <p:cNvPr id="2" name="Otsikko 1">
            <a:extLst>
              <a:ext uri="{FF2B5EF4-FFF2-40B4-BE49-F238E27FC236}">
                <a16:creationId xmlns:a16="http://schemas.microsoft.com/office/drawing/2014/main" id="{2948F717-90A9-4774-AFEE-E5F34E84CFBD}"/>
              </a:ext>
            </a:extLst>
          </p:cNvPr>
          <p:cNvSpPr>
            <a:spLocks noGrp="1"/>
          </p:cNvSpPr>
          <p:nvPr>
            <p:ph type="title"/>
          </p:nvPr>
        </p:nvSpPr>
        <p:spPr/>
        <p:txBody>
          <a:bodyPr>
            <a:normAutofit/>
          </a:bodyPr>
          <a:lstStyle/>
          <a:p>
            <a:r>
              <a:rPr lang="en-US" dirty="0" err="1">
                <a:latin typeface="Red Hat Display Black"/>
                <a:cs typeface="Arial" panose="020B0604020202020204" pitchFamily="34" charset="0"/>
              </a:rPr>
              <a:t>Tavoitteet</a:t>
            </a:r>
            <a:endParaRPr lang="en-US" sz="3200" dirty="0">
              <a:latin typeface="Red Hat Display Black"/>
              <a:cs typeface="Arial" panose="020B0604020202020204" pitchFamily="34" charset="0"/>
            </a:endParaRPr>
          </a:p>
        </p:txBody>
      </p:sp>
    </p:spTree>
    <p:extLst>
      <p:ext uri="{BB962C8B-B14F-4D97-AF65-F5344CB8AC3E}">
        <p14:creationId xmlns:p14="http://schemas.microsoft.com/office/powerpoint/2010/main" val="1402754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98" y="1942725"/>
            <a:ext cx="11099814" cy="3839936"/>
          </a:xfrm>
        </p:spPr>
        <p:txBody>
          <a:bodyPr>
            <a:normAutofit/>
          </a:bodyPr>
          <a:lstStyle/>
          <a:p>
            <a:r>
              <a:rPr lang="fi-FI" b="1" dirty="0"/>
              <a:t>Kirjoittajakeskeinen viittaaminen:</a:t>
            </a:r>
          </a:p>
          <a:p>
            <a:r>
              <a:rPr lang="fi-FI" dirty="0"/>
              <a:t>Korpela (2023: 105) toteaa, että - - </a:t>
            </a:r>
          </a:p>
          <a:p>
            <a:r>
              <a:rPr lang="fi-FI" b="1" dirty="0"/>
              <a:t>Asiakeskeinen viittaaminen</a:t>
            </a:r>
            <a:r>
              <a:rPr lang="fi-FI" dirty="0"/>
              <a:t>:</a:t>
            </a:r>
          </a:p>
          <a:p>
            <a:r>
              <a:rPr lang="fi-FI" dirty="0"/>
              <a:t>Kirjoittamista voidaan ylipäätään tarkastella - - (Svinhufvud 2016: 33).</a:t>
            </a:r>
          </a:p>
        </p:txBody>
      </p:sp>
      <p:sp>
        <p:nvSpPr>
          <p:cNvPr id="2" name="Otsikko 1">
            <a:extLst>
              <a:ext uri="{FF2B5EF4-FFF2-40B4-BE49-F238E27FC236}">
                <a16:creationId xmlns:a16="http://schemas.microsoft.com/office/drawing/2014/main" id="{F9957D9D-D423-2B69-21ED-5D024F7615BA}"/>
              </a:ext>
            </a:extLst>
          </p:cNvPr>
          <p:cNvSpPr>
            <a:spLocks noGrp="1"/>
          </p:cNvSpPr>
          <p:nvPr>
            <p:ph type="title"/>
          </p:nvPr>
        </p:nvSpPr>
        <p:spPr>
          <a:xfrm>
            <a:off x="912284" y="720000"/>
            <a:ext cx="10363200" cy="533400"/>
          </a:xfrm>
        </p:spPr>
        <p:txBody>
          <a:bodyPr>
            <a:normAutofit fontScale="90000"/>
          </a:bodyPr>
          <a:lstStyle/>
          <a:p>
            <a:r>
              <a:rPr lang="fi-FI" dirty="0"/>
              <a:t>Kirjoittaja- tai asiakeskeinen referointi</a:t>
            </a:r>
          </a:p>
        </p:txBody>
      </p:sp>
    </p:spTree>
    <p:extLst>
      <p:ext uri="{BB962C8B-B14F-4D97-AF65-F5344CB8AC3E}">
        <p14:creationId xmlns:p14="http://schemas.microsoft.com/office/powerpoint/2010/main" val="2844688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0D95B2-43C7-A121-0BA4-74FB67BAFE05}"/>
              </a:ext>
            </a:extLst>
          </p:cNvPr>
          <p:cNvSpPr>
            <a:spLocks noGrp="1"/>
          </p:cNvSpPr>
          <p:nvPr>
            <p:ph type="title"/>
          </p:nvPr>
        </p:nvSpPr>
        <p:spPr/>
        <p:txBody>
          <a:bodyPr/>
          <a:lstStyle/>
          <a:p>
            <a:r>
              <a:rPr lang="fi-FI" dirty="0"/>
              <a:t>Miten pitäisi referoida?</a:t>
            </a:r>
          </a:p>
        </p:txBody>
      </p:sp>
      <p:sp>
        <p:nvSpPr>
          <p:cNvPr id="3" name="Sisällön paikkamerkki 2">
            <a:extLst>
              <a:ext uri="{FF2B5EF4-FFF2-40B4-BE49-F238E27FC236}">
                <a16:creationId xmlns:a16="http://schemas.microsoft.com/office/drawing/2014/main" id="{78D6B0D4-4AD7-BCC2-C5ED-8101BC402678}"/>
              </a:ext>
            </a:extLst>
          </p:cNvPr>
          <p:cNvSpPr>
            <a:spLocks noGrp="1"/>
          </p:cNvSpPr>
          <p:nvPr>
            <p:ph sz="half" idx="1"/>
          </p:nvPr>
        </p:nvSpPr>
        <p:spPr/>
        <p:txBody>
          <a:bodyPr>
            <a:normAutofit fontScale="92500"/>
          </a:bodyPr>
          <a:lstStyle/>
          <a:p>
            <a:r>
              <a:rPr lang="fi-FI" sz="2400" dirty="0"/>
              <a:t>Tekstiä käytetään oman tekstin tukena: kirjoittaja referoi sen, mikä on tärkeintä hänelle. Kirjoittaja siis </a:t>
            </a:r>
            <a:r>
              <a:rPr lang="fi-FI" sz="2400" b="1" dirty="0"/>
              <a:t>valikoi, painottaa </a:t>
            </a:r>
            <a:r>
              <a:rPr lang="fi-FI" sz="2400" dirty="0"/>
              <a:t>ja myös </a:t>
            </a:r>
            <a:r>
              <a:rPr lang="fi-FI" sz="2400" b="1" dirty="0"/>
              <a:t>tulkitsee </a:t>
            </a:r>
            <a:r>
              <a:rPr lang="fi-FI" sz="2400" dirty="0"/>
              <a:t>tekstiä.</a:t>
            </a:r>
          </a:p>
          <a:p>
            <a:r>
              <a:rPr lang="fi-FI" sz="2400" dirty="0"/>
              <a:t>Kirjoittaja pyrkii ymmärtämään, ei vain toistamaan.</a:t>
            </a:r>
          </a:p>
          <a:p>
            <a:r>
              <a:rPr lang="fi-FI" sz="2400" dirty="0"/>
              <a:t>Tulos luettava ja selkeä.</a:t>
            </a:r>
          </a:p>
          <a:p>
            <a:r>
              <a:rPr lang="fi-FI" sz="2400" dirty="0"/>
              <a:t>Vaarana voivat olla väärät tulkinnat, joten referoinnissa on oltava tarkkana. </a:t>
            </a:r>
          </a:p>
          <a:p>
            <a:pPr marL="0" indent="0">
              <a:buNone/>
            </a:pPr>
            <a:endParaRPr lang="fi-FI" sz="2400" dirty="0"/>
          </a:p>
          <a:p>
            <a:endParaRPr lang="fi-FI" dirty="0"/>
          </a:p>
        </p:txBody>
      </p:sp>
      <p:sp>
        <p:nvSpPr>
          <p:cNvPr id="4" name="Päivämäärän paikkamerkki 3">
            <a:extLst>
              <a:ext uri="{FF2B5EF4-FFF2-40B4-BE49-F238E27FC236}">
                <a16:creationId xmlns:a16="http://schemas.microsoft.com/office/drawing/2014/main" id="{A29B143A-66AD-C7D2-95A2-C7A08F6CE165}"/>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5" name="Alatunnisteen paikkamerkki 4">
            <a:extLst>
              <a:ext uri="{FF2B5EF4-FFF2-40B4-BE49-F238E27FC236}">
                <a16:creationId xmlns:a16="http://schemas.microsoft.com/office/drawing/2014/main" id="{87F806AC-64B0-C13D-FCF3-9769F223D196}"/>
              </a:ext>
            </a:extLst>
          </p:cNvPr>
          <p:cNvSpPr>
            <a:spLocks noGrp="1"/>
          </p:cNvSpPr>
          <p:nvPr>
            <p:ph type="ftr" sz="quarter" idx="11"/>
          </p:nvPr>
        </p:nvSpPr>
        <p:spPr/>
        <p:txBody>
          <a:bodyPr/>
          <a:lstStyle/>
          <a:p>
            <a:r>
              <a:rPr lang="fi-FI"/>
              <a:t>Esitelmän tai/ja puhujan nimi tässä</a:t>
            </a:r>
            <a:endParaRPr lang="en-FI"/>
          </a:p>
        </p:txBody>
      </p:sp>
      <p:sp>
        <p:nvSpPr>
          <p:cNvPr id="6" name="Dian numeron paikkamerkki 5">
            <a:extLst>
              <a:ext uri="{FF2B5EF4-FFF2-40B4-BE49-F238E27FC236}">
                <a16:creationId xmlns:a16="http://schemas.microsoft.com/office/drawing/2014/main" id="{525913EE-918C-6207-B243-437572300F64}"/>
              </a:ext>
            </a:extLst>
          </p:cNvPr>
          <p:cNvSpPr>
            <a:spLocks noGrp="1"/>
          </p:cNvSpPr>
          <p:nvPr>
            <p:ph type="sldNum" sz="quarter" idx="12"/>
          </p:nvPr>
        </p:nvSpPr>
        <p:spPr/>
        <p:txBody>
          <a:bodyPr/>
          <a:lstStyle/>
          <a:p>
            <a:fld id="{49D43B8D-3A48-4AF4-9D47-972388EB9581}" type="slidenum">
              <a:rPr lang="en-FI" smtClean="0"/>
              <a:pPr/>
              <a:t>21</a:t>
            </a:fld>
            <a:endParaRPr lang="en-FI"/>
          </a:p>
        </p:txBody>
      </p:sp>
    </p:spTree>
    <p:extLst>
      <p:ext uri="{BB962C8B-B14F-4D97-AF65-F5344CB8AC3E}">
        <p14:creationId xmlns:p14="http://schemas.microsoft.com/office/powerpoint/2010/main" val="702570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F23275-D721-B03F-71A9-032137C91773}"/>
              </a:ext>
            </a:extLst>
          </p:cNvPr>
          <p:cNvSpPr>
            <a:spLocks noGrp="1"/>
          </p:cNvSpPr>
          <p:nvPr>
            <p:ph type="title"/>
          </p:nvPr>
        </p:nvSpPr>
        <p:spPr/>
        <p:txBody>
          <a:bodyPr>
            <a:normAutofit/>
          </a:bodyPr>
          <a:lstStyle/>
          <a:p>
            <a:r>
              <a:rPr lang="fi-FI" dirty="0"/>
              <a:t>Miten </a:t>
            </a:r>
            <a:r>
              <a:rPr lang="fi-FI" b="1" dirty="0"/>
              <a:t>ei </a:t>
            </a:r>
            <a:r>
              <a:rPr lang="fi-FI" dirty="0"/>
              <a:t>pitäisi referoida?</a:t>
            </a:r>
          </a:p>
        </p:txBody>
      </p:sp>
      <p:sp>
        <p:nvSpPr>
          <p:cNvPr id="3" name="Sisällön paikkamerkki 2">
            <a:extLst>
              <a:ext uri="{FF2B5EF4-FFF2-40B4-BE49-F238E27FC236}">
                <a16:creationId xmlns:a16="http://schemas.microsoft.com/office/drawing/2014/main" id="{4926A6A0-63CA-4F26-0F7D-AD5B5B3CBE32}"/>
              </a:ext>
            </a:extLst>
          </p:cNvPr>
          <p:cNvSpPr>
            <a:spLocks noGrp="1"/>
          </p:cNvSpPr>
          <p:nvPr>
            <p:ph sz="half" idx="1"/>
          </p:nvPr>
        </p:nvSpPr>
        <p:spPr/>
        <p:txBody>
          <a:bodyPr/>
          <a:lstStyle/>
          <a:p>
            <a:r>
              <a:rPr lang="fi-FI" sz="2400" dirty="0"/>
              <a:t>Kirjoittaja lyhentää tekstiä satunnaisesti</a:t>
            </a:r>
          </a:p>
          <a:p>
            <a:r>
              <a:rPr lang="fi-FI" sz="2400" dirty="0"/>
              <a:t>Kirjoittaja toistaa tekstin ajatuksia ja ilmaisuja sekavasti</a:t>
            </a:r>
          </a:p>
          <a:p>
            <a:r>
              <a:rPr lang="fi-FI" sz="2400" dirty="0"/>
              <a:t>Tulos hajanainen eikä tärkeä sisältö tule esiin</a:t>
            </a:r>
          </a:p>
          <a:p>
            <a:pPr marL="0" indent="0">
              <a:buNone/>
            </a:pPr>
            <a:endParaRPr lang="fi-FI" sz="2400" dirty="0"/>
          </a:p>
          <a:p>
            <a:endParaRPr lang="fi-FI" dirty="0"/>
          </a:p>
        </p:txBody>
      </p:sp>
      <p:sp>
        <p:nvSpPr>
          <p:cNvPr id="4" name="Päivämäärän paikkamerkki 3">
            <a:extLst>
              <a:ext uri="{FF2B5EF4-FFF2-40B4-BE49-F238E27FC236}">
                <a16:creationId xmlns:a16="http://schemas.microsoft.com/office/drawing/2014/main" id="{B7F193E6-3F3D-A3C9-0DF7-06C272BF8C70}"/>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5" name="Alatunnisteen paikkamerkki 4">
            <a:extLst>
              <a:ext uri="{FF2B5EF4-FFF2-40B4-BE49-F238E27FC236}">
                <a16:creationId xmlns:a16="http://schemas.microsoft.com/office/drawing/2014/main" id="{896A94FF-4949-809F-D7FA-9070E6207361}"/>
              </a:ext>
            </a:extLst>
          </p:cNvPr>
          <p:cNvSpPr>
            <a:spLocks noGrp="1"/>
          </p:cNvSpPr>
          <p:nvPr>
            <p:ph type="ftr" sz="quarter" idx="11"/>
          </p:nvPr>
        </p:nvSpPr>
        <p:spPr/>
        <p:txBody>
          <a:bodyPr/>
          <a:lstStyle/>
          <a:p>
            <a:r>
              <a:rPr lang="fi-FI"/>
              <a:t>Esitelmän tai/ja puhujan nimi tässä</a:t>
            </a:r>
            <a:endParaRPr lang="en-FI"/>
          </a:p>
        </p:txBody>
      </p:sp>
      <p:sp>
        <p:nvSpPr>
          <p:cNvPr id="6" name="Dian numeron paikkamerkki 5">
            <a:extLst>
              <a:ext uri="{FF2B5EF4-FFF2-40B4-BE49-F238E27FC236}">
                <a16:creationId xmlns:a16="http://schemas.microsoft.com/office/drawing/2014/main" id="{5E779287-A67B-8049-4BE7-10E23D205E5B}"/>
              </a:ext>
            </a:extLst>
          </p:cNvPr>
          <p:cNvSpPr>
            <a:spLocks noGrp="1"/>
          </p:cNvSpPr>
          <p:nvPr>
            <p:ph type="sldNum" sz="quarter" idx="12"/>
          </p:nvPr>
        </p:nvSpPr>
        <p:spPr/>
        <p:txBody>
          <a:bodyPr/>
          <a:lstStyle/>
          <a:p>
            <a:fld id="{49D43B8D-3A48-4AF4-9D47-972388EB9581}" type="slidenum">
              <a:rPr lang="en-FI" smtClean="0"/>
              <a:pPr/>
              <a:t>22</a:t>
            </a:fld>
            <a:endParaRPr lang="en-FI"/>
          </a:p>
        </p:txBody>
      </p:sp>
    </p:spTree>
    <p:extLst>
      <p:ext uri="{BB962C8B-B14F-4D97-AF65-F5344CB8AC3E}">
        <p14:creationId xmlns:p14="http://schemas.microsoft.com/office/powerpoint/2010/main" val="3804170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462556-2036-0BDD-1310-B7923E0D1738}"/>
              </a:ext>
            </a:extLst>
          </p:cNvPr>
          <p:cNvSpPr>
            <a:spLocks noGrp="1"/>
          </p:cNvSpPr>
          <p:nvPr>
            <p:ph type="title"/>
          </p:nvPr>
        </p:nvSpPr>
        <p:spPr/>
        <p:txBody>
          <a:bodyPr/>
          <a:lstStyle/>
          <a:p>
            <a:r>
              <a:rPr lang="fi-FI" dirty="0"/>
              <a:t>Referoinnissa pitää olla uskollinen tekstille</a:t>
            </a:r>
          </a:p>
        </p:txBody>
      </p:sp>
      <p:sp>
        <p:nvSpPr>
          <p:cNvPr id="3" name="Sisällön paikkamerkki 2">
            <a:extLst>
              <a:ext uri="{FF2B5EF4-FFF2-40B4-BE49-F238E27FC236}">
                <a16:creationId xmlns:a16="http://schemas.microsoft.com/office/drawing/2014/main" id="{C90A851E-D164-33FF-E53A-54D3F84A3E41}"/>
              </a:ext>
            </a:extLst>
          </p:cNvPr>
          <p:cNvSpPr>
            <a:spLocks noGrp="1"/>
          </p:cNvSpPr>
          <p:nvPr>
            <p:ph sz="half" idx="1"/>
          </p:nvPr>
        </p:nvSpPr>
        <p:spPr/>
        <p:txBody>
          <a:bodyPr>
            <a:normAutofit/>
          </a:bodyPr>
          <a:lstStyle/>
          <a:p>
            <a:pPr marL="457189" lvl="1" indent="-457189"/>
            <a:r>
              <a:rPr lang="fi-FI" dirty="0"/>
              <a:t>Olennaisia seikkoja ei saa jättää pois</a:t>
            </a:r>
          </a:p>
          <a:p>
            <a:pPr marL="696367" lvl="2" indent="-457189"/>
            <a:r>
              <a:rPr lang="fi-FI" sz="2000" dirty="0"/>
              <a:t>Objektiivisuus</a:t>
            </a:r>
          </a:p>
          <a:p>
            <a:pPr marL="696367" lvl="2" indent="-457189"/>
            <a:r>
              <a:rPr lang="fi-FI" sz="2000" dirty="0"/>
              <a:t>Tarkkuus</a:t>
            </a:r>
          </a:p>
          <a:p>
            <a:pPr marL="696367" lvl="2" indent="-457189"/>
            <a:r>
              <a:rPr lang="fi-FI" sz="2000" dirty="0"/>
              <a:t>Kattavuus</a:t>
            </a:r>
          </a:p>
          <a:p>
            <a:pPr marL="457189" lvl="1" indent="-457189"/>
            <a:r>
              <a:rPr lang="fi-FI" dirty="0"/>
              <a:t>Tiedon varmuusasteet pitää säilyttää</a:t>
            </a:r>
          </a:p>
          <a:p>
            <a:pPr marL="696367" lvl="2" indent="-457189"/>
            <a:r>
              <a:rPr lang="fi-FI" sz="2000" dirty="0"/>
              <a:t>Jos alkuperäinen kirjoittaja kirjoittaa ”syynä </a:t>
            </a:r>
            <a:r>
              <a:rPr lang="fi-FI" sz="2000" b="1" dirty="0"/>
              <a:t>saattaa </a:t>
            </a:r>
            <a:r>
              <a:rPr lang="fi-FI" sz="2000" dirty="0"/>
              <a:t>olla”, referoija EI VOI kirjoittaa: </a:t>
            </a:r>
            <a:r>
              <a:rPr lang="fi-FI" sz="2000" i="1" dirty="0"/>
              <a:t>Syynä </a:t>
            </a:r>
            <a:r>
              <a:rPr lang="fi-FI" sz="2000" b="1" i="1" dirty="0"/>
              <a:t>on </a:t>
            </a:r>
            <a:r>
              <a:rPr lang="fi-FI" sz="2000" i="1" dirty="0"/>
              <a:t>se, että - </a:t>
            </a:r>
            <a:r>
              <a:rPr lang="fi-FI" sz="2000" dirty="0"/>
              <a:t>- </a:t>
            </a:r>
          </a:p>
          <a:p>
            <a:endParaRPr lang="fi-FI" dirty="0"/>
          </a:p>
          <a:p>
            <a:endParaRPr lang="fi-FI" dirty="0"/>
          </a:p>
        </p:txBody>
      </p:sp>
      <p:sp>
        <p:nvSpPr>
          <p:cNvPr id="4" name="Päivämäärän paikkamerkki 3">
            <a:extLst>
              <a:ext uri="{FF2B5EF4-FFF2-40B4-BE49-F238E27FC236}">
                <a16:creationId xmlns:a16="http://schemas.microsoft.com/office/drawing/2014/main" id="{100625E3-DA7D-CD5F-3399-A84C7D41332E}"/>
              </a:ext>
            </a:extLst>
          </p:cNvPr>
          <p:cNvSpPr>
            <a:spLocks noGrp="1"/>
          </p:cNvSpPr>
          <p:nvPr>
            <p:ph type="dt" sz="half" idx="10"/>
          </p:nvPr>
        </p:nvSpPr>
        <p:spPr/>
        <p:txBody>
          <a:bodyPr/>
          <a:lstStyle/>
          <a:p>
            <a:fld id="{76947837-2250-4C6B-B95E-54C3E84FA4CE}" type="datetime1">
              <a:rPr lang="fi-FI" smtClean="0"/>
              <a:pPr/>
              <a:t>13.7.2023</a:t>
            </a:fld>
            <a:endParaRPr lang="en-FI" dirty="0"/>
          </a:p>
        </p:txBody>
      </p:sp>
      <p:sp>
        <p:nvSpPr>
          <p:cNvPr id="5" name="Alatunnisteen paikkamerkki 4">
            <a:extLst>
              <a:ext uri="{FF2B5EF4-FFF2-40B4-BE49-F238E27FC236}">
                <a16:creationId xmlns:a16="http://schemas.microsoft.com/office/drawing/2014/main" id="{636E9D37-12B0-E866-57F8-F699154E8E37}"/>
              </a:ext>
            </a:extLst>
          </p:cNvPr>
          <p:cNvSpPr>
            <a:spLocks noGrp="1"/>
          </p:cNvSpPr>
          <p:nvPr>
            <p:ph type="ftr" sz="quarter" idx="11"/>
          </p:nvPr>
        </p:nvSpPr>
        <p:spPr/>
        <p:txBody>
          <a:bodyPr/>
          <a:lstStyle/>
          <a:p>
            <a:r>
              <a:rPr lang="fi-FI"/>
              <a:t>Esitelmän tai/ja puhujan nimi tässä</a:t>
            </a:r>
            <a:endParaRPr lang="en-FI"/>
          </a:p>
        </p:txBody>
      </p:sp>
      <p:sp>
        <p:nvSpPr>
          <p:cNvPr id="6" name="Dian numeron paikkamerkki 5">
            <a:extLst>
              <a:ext uri="{FF2B5EF4-FFF2-40B4-BE49-F238E27FC236}">
                <a16:creationId xmlns:a16="http://schemas.microsoft.com/office/drawing/2014/main" id="{F2257D26-AC99-01B3-0306-139CAC7367B8}"/>
              </a:ext>
            </a:extLst>
          </p:cNvPr>
          <p:cNvSpPr>
            <a:spLocks noGrp="1"/>
          </p:cNvSpPr>
          <p:nvPr>
            <p:ph type="sldNum" sz="quarter" idx="12"/>
          </p:nvPr>
        </p:nvSpPr>
        <p:spPr/>
        <p:txBody>
          <a:bodyPr/>
          <a:lstStyle/>
          <a:p>
            <a:fld id="{49D43B8D-3A48-4AF4-9D47-972388EB9581}" type="slidenum">
              <a:rPr lang="en-FI" smtClean="0"/>
              <a:pPr/>
              <a:t>23</a:t>
            </a:fld>
            <a:endParaRPr lang="en-FI"/>
          </a:p>
        </p:txBody>
      </p:sp>
    </p:spTree>
    <p:extLst>
      <p:ext uri="{BB962C8B-B14F-4D97-AF65-F5344CB8AC3E}">
        <p14:creationId xmlns:p14="http://schemas.microsoft.com/office/powerpoint/2010/main" val="641167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921203-A19C-4004-9A1C-704FC94DEA3D}"/>
              </a:ext>
            </a:extLst>
          </p:cNvPr>
          <p:cNvSpPr>
            <a:spLocks noGrp="1"/>
          </p:cNvSpPr>
          <p:nvPr>
            <p:ph type="ctrTitle"/>
          </p:nvPr>
        </p:nvSpPr>
        <p:spPr/>
        <p:txBody>
          <a:bodyPr/>
          <a:lstStyle/>
          <a:p>
            <a:r>
              <a:rPr lang="fi-FI" dirty="0"/>
              <a:t>Referointitehtäviä</a:t>
            </a:r>
            <a:endParaRPr lang="fi-FI" i="1" dirty="0"/>
          </a:p>
        </p:txBody>
      </p:sp>
      <p:sp>
        <p:nvSpPr>
          <p:cNvPr id="3" name="Alaotsikko 2">
            <a:extLst>
              <a:ext uri="{FF2B5EF4-FFF2-40B4-BE49-F238E27FC236}">
                <a16:creationId xmlns:a16="http://schemas.microsoft.com/office/drawing/2014/main" id="{AB9A246A-B74D-4F76-A4B8-C01B9405BFAB}"/>
              </a:ext>
            </a:extLst>
          </p:cNvPr>
          <p:cNvSpPr>
            <a:spLocks noGrp="1"/>
          </p:cNvSpPr>
          <p:nvPr>
            <p:ph type="subTitle" idx="1"/>
          </p:nvPr>
        </p:nvSpPr>
        <p:spPr/>
        <p:txBody>
          <a:bodyPr>
            <a:normAutofit/>
          </a:bodyPr>
          <a:lstStyle/>
          <a:p>
            <a:r>
              <a:rPr lang="fi-FI" dirty="0"/>
              <a:t>Eveliina Korpela</a:t>
            </a:r>
          </a:p>
        </p:txBody>
      </p:sp>
      <p:sp>
        <p:nvSpPr>
          <p:cNvPr id="4" name="Päivämäärän paikkamerkki 3">
            <a:extLst>
              <a:ext uri="{FF2B5EF4-FFF2-40B4-BE49-F238E27FC236}">
                <a16:creationId xmlns:a16="http://schemas.microsoft.com/office/drawing/2014/main" id="{D6E6ECC9-DA98-48F2-9D0A-2B34E4C64861}"/>
              </a:ext>
            </a:extLst>
          </p:cNvPr>
          <p:cNvSpPr>
            <a:spLocks noGrp="1"/>
          </p:cNvSpPr>
          <p:nvPr>
            <p:ph type="dt" sz="half" idx="2"/>
          </p:nvPr>
        </p:nvSpPr>
        <p:spPr/>
        <p:txBody>
          <a:bodyPr/>
          <a:lstStyle/>
          <a:p>
            <a:fld id="{76947837-2250-4C6B-B95E-54C3E84FA4CE}" type="datetime1">
              <a:rPr lang="fi-FI" smtClean="0"/>
              <a:pPr/>
              <a:t>13.7.2023</a:t>
            </a:fld>
            <a:endParaRPr lang="fi-FI"/>
          </a:p>
        </p:txBody>
      </p:sp>
      <p:sp>
        <p:nvSpPr>
          <p:cNvPr id="6" name="Dian numeron paikkamerkki 5">
            <a:extLst>
              <a:ext uri="{FF2B5EF4-FFF2-40B4-BE49-F238E27FC236}">
                <a16:creationId xmlns:a16="http://schemas.microsoft.com/office/drawing/2014/main" id="{08888744-F131-4EEE-9B70-84864DDA2F97}"/>
              </a:ext>
            </a:extLst>
          </p:cNvPr>
          <p:cNvSpPr>
            <a:spLocks noGrp="1"/>
          </p:cNvSpPr>
          <p:nvPr>
            <p:ph type="sldNum" sz="quarter" idx="4"/>
          </p:nvPr>
        </p:nvSpPr>
        <p:spPr/>
        <p:txBody>
          <a:bodyPr/>
          <a:lstStyle/>
          <a:p>
            <a:fld id="{49D43B8D-3A48-4AF4-9D47-972388EB9581}" type="slidenum">
              <a:rPr lang="fi-FI" smtClean="0"/>
              <a:pPr/>
              <a:t>24</a:t>
            </a:fld>
            <a:endParaRPr lang="fi-FI"/>
          </a:p>
        </p:txBody>
      </p:sp>
    </p:spTree>
    <p:extLst>
      <p:ext uri="{BB962C8B-B14F-4D97-AF65-F5344CB8AC3E}">
        <p14:creationId xmlns:p14="http://schemas.microsoft.com/office/powerpoint/2010/main" val="2352454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7C0AF-8E15-4976-8795-F3838029A515}"/>
              </a:ext>
            </a:extLst>
          </p:cNvPr>
          <p:cNvSpPr>
            <a:spLocks noGrp="1"/>
          </p:cNvSpPr>
          <p:nvPr>
            <p:ph sz="half" idx="1"/>
          </p:nvPr>
        </p:nvSpPr>
        <p:spPr/>
        <p:txBody>
          <a:bodyPr>
            <a:normAutofit/>
          </a:bodyPr>
          <a:lstStyle/>
          <a:p>
            <a:r>
              <a:rPr lang="fi-FI" sz="1800" dirty="0"/>
              <a:t>Lue Helsingin Sanomissa 26.10.2018 julkaistu artikkeli, joka käsittelee tunteita. Voit valita alkuperäisen version (B2-taso) tai helpomman version (B1). </a:t>
            </a:r>
          </a:p>
          <a:p>
            <a:r>
              <a:rPr lang="fi-FI" sz="1800" dirty="0"/>
              <a:t>Poimi kaikki artikkelissa esiintyvät tunnesanat. </a:t>
            </a:r>
          </a:p>
          <a:p>
            <a:r>
              <a:rPr lang="fi-FI" sz="1800" dirty="0"/>
              <a:t>Valitse sen jälkeen tekstistä 4–5 </a:t>
            </a:r>
            <a:r>
              <a:rPr lang="fi-FI" sz="1800" b="1" dirty="0"/>
              <a:t>aiheen kannalta </a:t>
            </a:r>
            <a:r>
              <a:rPr lang="fi-FI" sz="1800" dirty="0"/>
              <a:t>tärkeää sanaa.</a:t>
            </a:r>
          </a:p>
          <a:p>
            <a:r>
              <a:rPr lang="fi-FI" sz="1800" dirty="0"/>
              <a:t>Ota tunnesanat ja tärkeät sanat mukaasi seuraavalle tunnille.</a:t>
            </a:r>
          </a:p>
        </p:txBody>
      </p:sp>
      <p:pic>
        <p:nvPicPr>
          <p:cNvPr id="12" name="Content Placeholder 11" descr="Work from home desk with solid fill&#10;">
            <a:extLst>
              <a:ext uri="{FF2B5EF4-FFF2-40B4-BE49-F238E27FC236}">
                <a16:creationId xmlns:a16="http://schemas.microsoft.com/office/drawing/2014/main" id="{45703FF4-F190-3EA3-1799-761BE0F4E084}"/>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0849" y="2275456"/>
            <a:ext cx="1753533" cy="1753533"/>
          </a:xfrm>
        </p:spPr>
      </p:pic>
      <p:sp>
        <p:nvSpPr>
          <p:cNvPr id="2" name="Title 1">
            <a:extLst>
              <a:ext uri="{FF2B5EF4-FFF2-40B4-BE49-F238E27FC236}">
                <a16:creationId xmlns:a16="http://schemas.microsoft.com/office/drawing/2014/main" id="{363BDFC8-FE33-40A2-B6F8-9C842FDB1C4F}"/>
              </a:ext>
            </a:extLst>
          </p:cNvPr>
          <p:cNvSpPr>
            <a:spLocks noGrp="1"/>
          </p:cNvSpPr>
          <p:nvPr>
            <p:ph type="title"/>
          </p:nvPr>
        </p:nvSpPr>
        <p:spPr/>
        <p:txBody>
          <a:bodyPr>
            <a:normAutofit/>
          </a:bodyPr>
          <a:lstStyle/>
          <a:p>
            <a:r>
              <a:rPr lang="fi-FI" dirty="0"/>
              <a:t>Referointitehtäviä</a:t>
            </a:r>
          </a:p>
        </p:txBody>
      </p:sp>
    </p:spTree>
    <p:extLst>
      <p:ext uri="{BB962C8B-B14F-4D97-AF65-F5344CB8AC3E}">
        <p14:creationId xmlns:p14="http://schemas.microsoft.com/office/powerpoint/2010/main" val="3833535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C27-969E-9ABE-ED09-B706CE306715}"/>
              </a:ext>
            </a:extLst>
          </p:cNvPr>
          <p:cNvSpPr>
            <a:spLocks noGrp="1"/>
          </p:cNvSpPr>
          <p:nvPr>
            <p:ph type="title"/>
          </p:nvPr>
        </p:nvSpPr>
        <p:spPr/>
        <p:txBody>
          <a:bodyPr/>
          <a:lstStyle/>
          <a:p>
            <a:r>
              <a:rPr lang="fi-FI" dirty="0"/>
              <a:t>Puhutaan ryhmässä!</a:t>
            </a:r>
          </a:p>
        </p:txBody>
      </p:sp>
      <p:sp>
        <p:nvSpPr>
          <p:cNvPr id="3" name="Content Placeholder 2">
            <a:extLst>
              <a:ext uri="{FF2B5EF4-FFF2-40B4-BE49-F238E27FC236}">
                <a16:creationId xmlns:a16="http://schemas.microsoft.com/office/drawing/2014/main" id="{25638D0D-C813-1C77-A7A5-3D5749DFF674}"/>
              </a:ext>
            </a:extLst>
          </p:cNvPr>
          <p:cNvSpPr>
            <a:spLocks noGrp="1"/>
          </p:cNvSpPr>
          <p:nvPr>
            <p:ph sz="half" idx="1"/>
          </p:nvPr>
        </p:nvSpPr>
        <p:spPr/>
        <p:txBody>
          <a:bodyPr/>
          <a:lstStyle/>
          <a:p>
            <a:r>
              <a:rPr lang="fi-FI" dirty="0"/>
              <a:t>Näytelkää vuorotellen yksi tunnesana. Muut arvaavat.  </a:t>
            </a:r>
          </a:p>
          <a:p>
            <a:r>
              <a:rPr lang="fi-FI" dirty="0"/>
              <a:t>Selitä sanat, jotka valitsit tekstistä.</a:t>
            </a:r>
          </a:p>
          <a:p>
            <a:r>
              <a:rPr lang="fi-FI" dirty="0"/>
              <a:t>Muut arvaavat nämä sanat.</a:t>
            </a:r>
          </a:p>
          <a:p>
            <a:r>
              <a:rPr lang="fi-FI" dirty="0"/>
              <a:t>Kerro, miksi valitsit nämä sanat.</a:t>
            </a:r>
          </a:p>
        </p:txBody>
      </p:sp>
      <p:pic>
        <p:nvPicPr>
          <p:cNvPr id="9" name="Content Placeholder 8" descr="Boardroom with solid fill&#10;">
            <a:extLst>
              <a:ext uri="{FF2B5EF4-FFF2-40B4-BE49-F238E27FC236}">
                <a16:creationId xmlns:a16="http://schemas.microsoft.com/office/drawing/2014/main" id="{8D3BA784-8BF2-7280-4A83-1A55F40641D0}"/>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7537" y="2477436"/>
            <a:ext cx="1903127" cy="1903127"/>
          </a:xfrm>
        </p:spPr>
      </p:pic>
      <p:sp>
        <p:nvSpPr>
          <p:cNvPr id="5" name="Date Placeholder 4">
            <a:extLst>
              <a:ext uri="{FF2B5EF4-FFF2-40B4-BE49-F238E27FC236}">
                <a16:creationId xmlns:a16="http://schemas.microsoft.com/office/drawing/2014/main" id="{6DA37F86-F5DD-05AF-EA82-48C6F44E1138}"/>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7" name="Slide Number Placeholder 6">
            <a:extLst>
              <a:ext uri="{FF2B5EF4-FFF2-40B4-BE49-F238E27FC236}">
                <a16:creationId xmlns:a16="http://schemas.microsoft.com/office/drawing/2014/main" id="{7A6ECFF6-CF1B-2876-5E0E-9B6A5FA8C6C7}"/>
              </a:ext>
            </a:extLst>
          </p:cNvPr>
          <p:cNvSpPr>
            <a:spLocks noGrp="1"/>
          </p:cNvSpPr>
          <p:nvPr>
            <p:ph type="sldNum" sz="quarter" idx="4"/>
          </p:nvPr>
        </p:nvSpPr>
        <p:spPr/>
        <p:txBody>
          <a:bodyPr/>
          <a:lstStyle/>
          <a:p>
            <a:fld id="{49D43B8D-3A48-4AF4-9D47-972388EB9581}" type="slidenum">
              <a:rPr lang="en-FI" smtClean="0"/>
              <a:pPr/>
              <a:t>26</a:t>
            </a:fld>
            <a:endParaRPr lang="en-FI"/>
          </a:p>
        </p:txBody>
      </p:sp>
    </p:spTree>
    <p:extLst>
      <p:ext uri="{BB962C8B-B14F-4D97-AF65-F5344CB8AC3E}">
        <p14:creationId xmlns:p14="http://schemas.microsoft.com/office/powerpoint/2010/main" val="3264400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E3AC-8A8D-44B3-A3E2-431305D1F223}"/>
              </a:ext>
            </a:extLst>
          </p:cNvPr>
          <p:cNvSpPr>
            <a:spLocks noGrp="1"/>
          </p:cNvSpPr>
          <p:nvPr>
            <p:ph type="title"/>
          </p:nvPr>
        </p:nvSpPr>
        <p:spPr>
          <a:xfrm>
            <a:off x="576091" y="476300"/>
            <a:ext cx="11099815" cy="1307365"/>
          </a:xfrm>
        </p:spPr>
        <p:txBody>
          <a:bodyPr/>
          <a:lstStyle/>
          <a:p>
            <a:r>
              <a:rPr lang="fi-FI" dirty="0"/>
              <a:t>Lämmittelyharjoitus</a:t>
            </a:r>
          </a:p>
        </p:txBody>
      </p:sp>
      <p:sp>
        <p:nvSpPr>
          <p:cNvPr id="3" name="Content Placeholder 2">
            <a:extLst>
              <a:ext uri="{FF2B5EF4-FFF2-40B4-BE49-F238E27FC236}">
                <a16:creationId xmlns:a16="http://schemas.microsoft.com/office/drawing/2014/main" id="{7E086F36-A095-47D2-8F81-7377E82D989C}"/>
              </a:ext>
            </a:extLst>
          </p:cNvPr>
          <p:cNvSpPr>
            <a:spLocks noGrp="1"/>
          </p:cNvSpPr>
          <p:nvPr>
            <p:ph sz="half" idx="1"/>
          </p:nvPr>
        </p:nvSpPr>
        <p:spPr>
          <a:xfrm>
            <a:off x="576091" y="2169021"/>
            <a:ext cx="5339909" cy="3719937"/>
          </a:xfrm>
        </p:spPr>
        <p:txBody>
          <a:bodyPr vert="horz" lIns="45720" tIns="45720" rIns="45720" bIns="45720" rtlCol="0" anchor="t">
            <a:normAutofit fontScale="77500" lnSpcReduction="20000"/>
          </a:bodyPr>
          <a:lstStyle/>
          <a:p>
            <a:r>
              <a:rPr lang="fi-FI" dirty="0">
                <a:solidFill>
                  <a:schemeClr val="accent6"/>
                </a:solidFill>
              </a:rPr>
              <a:t>Kirjoita aloitus,</a:t>
            </a:r>
            <a:r>
              <a:rPr lang="fi-FI" dirty="0"/>
              <a:t> jossa väität jotakin tunteista.</a:t>
            </a:r>
          </a:p>
          <a:p>
            <a:r>
              <a:rPr lang="fi-FI" dirty="0">
                <a:solidFill>
                  <a:schemeClr val="accent6"/>
                </a:solidFill>
              </a:rPr>
              <a:t>Jatka virkkeellä, joka alkaa </a:t>
            </a:r>
            <a:r>
              <a:rPr lang="fi-FI" dirty="0"/>
              <a:t>"Toisin kuin yleensä luullaan..."</a:t>
            </a:r>
          </a:p>
          <a:p>
            <a:r>
              <a:rPr lang="fi-FI" dirty="0">
                <a:solidFill>
                  <a:schemeClr val="accent6"/>
                </a:solidFill>
                <a:ea typeface="+mn-lt"/>
                <a:cs typeface="+mn-lt"/>
              </a:rPr>
              <a:t>Jatka virkkeellä, joka alkaa </a:t>
            </a:r>
            <a:r>
              <a:rPr lang="fi-FI" dirty="0">
                <a:ea typeface="+mn-lt"/>
                <a:cs typeface="+mn-lt"/>
              </a:rPr>
              <a:t>"Esimerkiksi..."</a:t>
            </a:r>
          </a:p>
          <a:p>
            <a:r>
              <a:rPr lang="fi-FI" dirty="0">
                <a:solidFill>
                  <a:schemeClr val="accent6"/>
                </a:solidFill>
                <a:ea typeface="+mn-lt"/>
                <a:cs typeface="+mn-lt"/>
              </a:rPr>
              <a:t>Jatka virkkeellä, jossa teet päätelmän, esim. </a:t>
            </a:r>
            <a:r>
              <a:rPr lang="fi-FI" dirty="0">
                <a:ea typeface="+mn-lt"/>
                <a:cs typeface="+mn-lt"/>
              </a:rPr>
              <a:t>"Siksi... / Niinpä... / Tästä syystä..."</a:t>
            </a:r>
          </a:p>
          <a:p>
            <a:endParaRPr lang="fi-FI" dirty="0">
              <a:ea typeface="+mn-lt"/>
              <a:cs typeface="+mn-lt"/>
            </a:endParaRPr>
          </a:p>
          <a:p>
            <a:endParaRPr lang="fi-FI" dirty="0"/>
          </a:p>
          <a:p>
            <a:endParaRPr lang="fi-FI" dirty="0"/>
          </a:p>
          <a:p>
            <a:endParaRPr lang="fi-FI" dirty="0"/>
          </a:p>
        </p:txBody>
      </p:sp>
      <p:sp>
        <p:nvSpPr>
          <p:cNvPr id="4" name="Content Placeholder 3">
            <a:extLst>
              <a:ext uri="{FF2B5EF4-FFF2-40B4-BE49-F238E27FC236}">
                <a16:creationId xmlns:a16="http://schemas.microsoft.com/office/drawing/2014/main" id="{C130F668-ECE4-4B3F-8C14-99FCED0EE5A3}"/>
              </a:ext>
            </a:extLst>
          </p:cNvPr>
          <p:cNvSpPr>
            <a:spLocks noGrp="1"/>
          </p:cNvSpPr>
          <p:nvPr>
            <p:ph sz="half" idx="2"/>
          </p:nvPr>
        </p:nvSpPr>
        <p:spPr/>
        <p:txBody>
          <a:bodyPr vert="horz" lIns="45720" tIns="45720" rIns="45720" bIns="45720" rtlCol="0" anchor="t">
            <a:normAutofit fontScale="85000" lnSpcReduction="10000"/>
          </a:bodyPr>
          <a:lstStyle/>
          <a:p>
            <a:r>
              <a:rPr lang="fi-FI" dirty="0">
                <a:solidFill>
                  <a:schemeClr val="accent6"/>
                </a:solidFill>
                <a:ea typeface="+mn-lt"/>
                <a:cs typeface="+mn-lt"/>
              </a:rPr>
              <a:t>Jatka virkkeellä, joka alkaa </a:t>
            </a:r>
            <a:r>
              <a:rPr lang="fi-FI" dirty="0">
                <a:ea typeface="+mn-lt"/>
                <a:cs typeface="+mn-lt"/>
              </a:rPr>
              <a:t>"Aivan kuten X:ssä..." tai "Toisin kuin X:ssä..."</a:t>
            </a:r>
          </a:p>
          <a:p>
            <a:r>
              <a:rPr lang="fi-FI" dirty="0">
                <a:solidFill>
                  <a:schemeClr val="accent6"/>
                </a:solidFill>
                <a:ea typeface="+mn-lt"/>
                <a:cs typeface="+mn-lt"/>
              </a:rPr>
              <a:t>Jatka virkkeellä, joka alkaa suhtautumisella, esim. </a:t>
            </a:r>
            <a:r>
              <a:rPr lang="fi-FI" dirty="0">
                <a:ea typeface="+mn-lt"/>
                <a:cs typeface="+mn-lt"/>
              </a:rPr>
              <a:t>"Uskon, että / luulen / en usko / en tiedä, onko..."</a:t>
            </a:r>
          </a:p>
          <a:p>
            <a:r>
              <a:rPr lang="fi-FI" dirty="0">
                <a:solidFill>
                  <a:schemeClr val="accent6"/>
                </a:solidFill>
                <a:ea typeface="+mn-lt"/>
                <a:cs typeface="+mn-lt"/>
              </a:rPr>
              <a:t>Jatka virkkeellä, joka alkaa </a:t>
            </a:r>
            <a:r>
              <a:rPr lang="fi-FI" dirty="0">
                <a:ea typeface="+mn-lt"/>
                <a:cs typeface="+mn-lt"/>
              </a:rPr>
              <a:t>"Tulevaisuudessa..."</a:t>
            </a:r>
            <a:endParaRPr lang="fi-FI" dirty="0"/>
          </a:p>
          <a:p>
            <a:endParaRPr lang="fi-FI" dirty="0"/>
          </a:p>
        </p:txBody>
      </p:sp>
      <p:sp>
        <p:nvSpPr>
          <p:cNvPr id="5" name="Tekstiruutu 4">
            <a:extLst>
              <a:ext uri="{FF2B5EF4-FFF2-40B4-BE49-F238E27FC236}">
                <a16:creationId xmlns:a16="http://schemas.microsoft.com/office/drawing/2014/main" id="{545C0764-BCB0-184C-7152-C3427606E5DF}"/>
              </a:ext>
            </a:extLst>
          </p:cNvPr>
          <p:cNvSpPr txBox="1"/>
          <p:nvPr/>
        </p:nvSpPr>
        <p:spPr>
          <a:xfrm>
            <a:off x="6830097" y="6201566"/>
            <a:ext cx="2630848" cy="369332"/>
          </a:xfrm>
          <a:prstGeom prst="rect">
            <a:avLst/>
          </a:prstGeom>
          <a:noFill/>
        </p:spPr>
        <p:txBody>
          <a:bodyPr wrap="none" rtlCol="0">
            <a:spAutoFit/>
          </a:bodyPr>
          <a:lstStyle/>
          <a:p>
            <a:r>
              <a:rPr lang="fi-FI" dirty="0"/>
              <a:t>(Lakka &amp; Pietilä 2022)</a:t>
            </a:r>
          </a:p>
        </p:txBody>
      </p:sp>
    </p:spTree>
    <p:extLst>
      <p:ext uri="{BB962C8B-B14F-4D97-AF65-F5344CB8AC3E}">
        <p14:creationId xmlns:p14="http://schemas.microsoft.com/office/powerpoint/2010/main" val="83382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921203-A19C-4004-9A1C-704FC94DEA3D}"/>
              </a:ext>
            </a:extLst>
          </p:cNvPr>
          <p:cNvSpPr>
            <a:spLocks noGrp="1"/>
          </p:cNvSpPr>
          <p:nvPr>
            <p:ph type="ctrTitle"/>
          </p:nvPr>
        </p:nvSpPr>
        <p:spPr/>
        <p:txBody>
          <a:bodyPr/>
          <a:lstStyle/>
          <a:p>
            <a:r>
              <a:rPr lang="fi-FI" dirty="0"/>
              <a:t>Lukemisen strategioita</a:t>
            </a:r>
          </a:p>
        </p:txBody>
      </p:sp>
      <p:sp>
        <p:nvSpPr>
          <p:cNvPr id="3" name="Alaotsikko 2">
            <a:extLst>
              <a:ext uri="{FF2B5EF4-FFF2-40B4-BE49-F238E27FC236}">
                <a16:creationId xmlns:a16="http://schemas.microsoft.com/office/drawing/2014/main" id="{AB9A246A-B74D-4F76-A4B8-C01B9405BFAB}"/>
              </a:ext>
            </a:extLst>
          </p:cNvPr>
          <p:cNvSpPr>
            <a:spLocks noGrp="1"/>
          </p:cNvSpPr>
          <p:nvPr>
            <p:ph type="subTitle" idx="1"/>
          </p:nvPr>
        </p:nvSpPr>
        <p:spPr/>
        <p:txBody>
          <a:bodyPr/>
          <a:lstStyle/>
          <a:p>
            <a:r>
              <a:rPr lang="fi-FI" dirty="0"/>
              <a:t>Miten etsin pääasiat tekstistä?</a:t>
            </a:r>
          </a:p>
        </p:txBody>
      </p:sp>
      <p:sp>
        <p:nvSpPr>
          <p:cNvPr id="4" name="Päivämäärän paikkamerkki 3">
            <a:extLst>
              <a:ext uri="{FF2B5EF4-FFF2-40B4-BE49-F238E27FC236}">
                <a16:creationId xmlns:a16="http://schemas.microsoft.com/office/drawing/2014/main" id="{D6E6ECC9-DA98-48F2-9D0A-2B34E4C64861}"/>
              </a:ext>
            </a:extLst>
          </p:cNvPr>
          <p:cNvSpPr>
            <a:spLocks noGrp="1"/>
          </p:cNvSpPr>
          <p:nvPr>
            <p:ph type="dt" sz="half" idx="2"/>
          </p:nvPr>
        </p:nvSpPr>
        <p:spPr/>
        <p:txBody>
          <a:bodyPr/>
          <a:lstStyle/>
          <a:p>
            <a:fld id="{76947837-2250-4C6B-B95E-54C3E84FA4CE}" type="datetime1">
              <a:rPr lang="fi-FI" smtClean="0"/>
              <a:pPr/>
              <a:t>13.7.2023</a:t>
            </a:fld>
            <a:endParaRPr lang="fi-FI"/>
          </a:p>
        </p:txBody>
      </p:sp>
      <p:sp>
        <p:nvSpPr>
          <p:cNvPr id="5" name="Alatunnisteen paikkamerkki 4">
            <a:extLst>
              <a:ext uri="{FF2B5EF4-FFF2-40B4-BE49-F238E27FC236}">
                <a16:creationId xmlns:a16="http://schemas.microsoft.com/office/drawing/2014/main" id="{8DE46B54-8DC7-44D9-B5C4-E923C79FF2C4}"/>
              </a:ext>
            </a:extLst>
          </p:cNvPr>
          <p:cNvSpPr>
            <a:spLocks noGrp="1"/>
          </p:cNvSpPr>
          <p:nvPr>
            <p:ph type="ftr" sz="quarter" idx="3"/>
          </p:nvPr>
        </p:nvSpPr>
        <p:spPr/>
        <p:txBody>
          <a:bodyPr/>
          <a:lstStyle/>
          <a:p>
            <a:r>
              <a:rPr lang="fi-FI"/>
              <a:t>Esitelmän tai/ja puhujan nimi tässä</a:t>
            </a:r>
          </a:p>
        </p:txBody>
      </p:sp>
      <p:sp>
        <p:nvSpPr>
          <p:cNvPr id="6" name="Dian numeron paikkamerkki 5">
            <a:extLst>
              <a:ext uri="{FF2B5EF4-FFF2-40B4-BE49-F238E27FC236}">
                <a16:creationId xmlns:a16="http://schemas.microsoft.com/office/drawing/2014/main" id="{08888744-F131-4EEE-9B70-84864DDA2F97}"/>
              </a:ext>
            </a:extLst>
          </p:cNvPr>
          <p:cNvSpPr>
            <a:spLocks noGrp="1"/>
          </p:cNvSpPr>
          <p:nvPr>
            <p:ph type="sldNum" sz="quarter" idx="4"/>
          </p:nvPr>
        </p:nvSpPr>
        <p:spPr/>
        <p:txBody>
          <a:bodyPr/>
          <a:lstStyle/>
          <a:p>
            <a:fld id="{49D43B8D-3A48-4AF4-9D47-972388EB9581}" type="slidenum">
              <a:rPr lang="fi-FI" smtClean="0"/>
              <a:pPr/>
              <a:t>28</a:t>
            </a:fld>
            <a:endParaRPr lang="fi-FI"/>
          </a:p>
        </p:txBody>
      </p:sp>
    </p:spTree>
    <p:extLst>
      <p:ext uri="{BB962C8B-B14F-4D97-AF65-F5344CB8AC3E}">
        <p14:creationId xmlns:p14="http://schemas.microsoft.com/office/powerpoint/2010/main" val="3580392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7E0DE7-099C-43C0-B3F7-58E86FF0F77E}"/>
              </a:ext>
            </a:extLst>
          </p:cNvPr>
          <p:cNvSpPr>
            <a:spLocks noGrp="1"/>
          </p:cNvSpPr>
          <p:nvPr>
            <p:ph type="title"/>
          </p:nvPr>
        </p:nvSpPr>
        <p:spPr/>
        <p:txBody>
          <a:bodyPr/>
          <a:lstStyle/>
          <a:p>
            <a:r>
              <a:rPr lang="fi-FI" dirty="0"/>
              <a:t>Miten teksti avautuu? </a:t>
            </a:r>
            <a:br>
              <a:rPr lang="fi-FI" dirty="0"/>
            </a:br>
            <a:r>
              <a:rPr lang="fi-FI" dirty="0"/>
              <a:t>Pohdi ennen lukemista</a:t>
            </a:r>
          </a:p>
        </p:txBody>
      </p:sp>
      <p:sp>
        <p:nvSpPr>
          <p:cNvPr id="3" name="Sisällön paikkamerkki 2">
            <a:extLst>
              <a:ext uri="{FF2B5EF4-FFF2-40B4-BE49-F238E27FC236}">
                <a16:creationId xmlns:a16="http://schemas.microsoft.com/office/drawing/2014/main" id="{36E03172-A541-7C17-2115-A1337919AF9D}"/>
              </a:ext>
            </a:extLst>
          </p:cNvPr>
          <p:cNvSpPr>
            <a:spLocks noGrp="1"/>
          </p:cNvSpPr>
          <p:nvPr>
            <p:ph sz="half" idx="1"/>
          </p:nvPr>
        </p:nvSpPr>
        <p:spPr/>
        <p:txBody>
          <a:bodyPr>
            <a:normAutofit/>
          </a:bodyPr>
          <a:lstStyle/>
          <a:p>
            <a:r>
              <a:rPr lang="fi-FI" sz="2800" dirty="0"/>
              <a:t>Mitä tiedät aiheesta jo ennestään?</a:t>
            </a:r>
          </a:p>
          <a:p>
            <a:r>
              <a:rPr lang="fi-FI" sz="2800" dirty="0"/>
              <a:t>Mitä ajatuksia tekstin silmäily herättää?</a:t>
            </a:r>
          </a:p>
        </p:txBody>
      </p:sp>
      <p:pic>
        <p:nvPicPr>
          <p:cNvPr id="8" name="Sisällön paikkamerkki 7">
            <a:extLst>
              <a:ext uri="{FF2B5EF4-FFF2-40B4-BE49-F238E27FC236}">
                <a16:creationId xmlns:a16="http://schemas.microsoft.com/office/drawing/2014/main" id="{3D2BE55F-8C67-00A2-69FE-E32A782DDD70}"/>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0355" y="2478141"/>
            <a:ext cx="1565842" cy="1565842"/>
          </a:xfrm>
        </p:spPr>
      </p:pic>
      <p:sp>
        <p:nvSpPr>
          <p:cNvPr id="5" name="Päivämäärän paikkamerkki 4">
            <a:extLst>
              <a:ext uri="{FF2B5EF4-FFF2-40B4-BE49-F238E27FC236}">
                <a16:creationId xmlns:a16="http://schemas.microsoft.com/office/drawing/2014/main" id="{1A10415A-C5D3-BB23-74F3-A180754EE98D}"/>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7" name="Dian numeron paikkamerkki 6">
            <a:extLst>
              <a:ext uri="{FF2B5EF4-FFF2-40B4-BE49-F238E27FC236}">
                <a16:creationId xmlns:a16="http://schemas.microsoft.com/office/drawing/2014/main" id="{C28FE206-0E98-9E7D-048B-4F7469FFA97D}"/>
              </a:ext>
            </a:extLst>
          </p:cNvPr>
          <p:cNvSpPr>
            <a:spLocks noGrp="1"/>
          </p:cNvSpPr>
          <p:nvPr>
            <p:ph type="sldNum" sz="quarter" idx="4"/>
          </p:nvPr>
        </p:nvSpPr>
        <p:spPr/>
        <p:txBody>
          <a:bodyPr/>
          <a:lstStyle/>
          <a:p>
            <a:fld id="{49D43B8D-3A48-4AF4-9D47-972388EB9581}" type="slidenum">
              <a:rPr lang="en-FI" smtClean="0"/>
              <a:pPr/>
              <a:t>29</a:t>
            </a:fld>
            <a:endParaRPr lang="en-FI"/>
          </a:p>
        </p:txBody>
      </p:sp>
    </p:spTree>
    <p:extLst>
      <p:ext uri="{BB962C8B-B14F-4D97-AF65-F5344CB8AC3E}">
        <p14:creationId xmlns:p14="http://schemas.microsoft.com/office/powerpoint/2010/main" val="74995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6C9272-2E05-724B-AC0D-4305E3D67533}"/>
              </a:ext>
            </a:extLst>
          </p:cNvPr>
          <p:cNvSpPr>
            <a:spLocks noGrp="1"/>
          </p:cNvSpPr>
          <p:nvPr>
            <p:ph type="title"/>
          </p:nvPr>
        </p:nvSpPr>
        <p:spPr/>
        <p:txBody>
          <a:bodyPr/>
          <a:lstStyle/>
          <a:p>
            <a:r>
              <a:rPr lang="fi-FI" dirty="0"/>
              <a:t>Mitä on referointi? </a:t>
            </a:r>
            <a:r>
              <a:rPr lang="fi-FI" dirty="0">
                <a:solidFill>
                  <a:schemeClr val="tx1">
                    <a:lumMod val="60000"/>
                    <a:lumOff val="40000"/>
                  </a:schemeClr>
                </a:solidFill>
              </a:rPr>
              <a:t>1/2</a:t>
            </a:r>
          </a:p>
        </p:txBody>
      </p:sp>
      <p:sp>
        <p:nvSpPr>
          <p:cNvPr id="3" name="Sisällön paikkamerkki 2">
            <a:extLst>
              <a:ext uri="{FF2B5EF4-FFF2-40B4-BE49-F238E27FC236}">
                <a16:creationId xmlns:a16="http://schemas.microsoft.com/office/drawing/2014/main" id="{9ABC7EF9-2457-178B-F153-8EA29A6A42E9}"/>
              </a:ext>
            </a:extLst>
          </p:cNvPr>
          <p:cNvSpPr>
            <a:spLocks noGrp="1"/>
          </p:cNvSpPr>
          <p:nvPr>
            <p:ph sz="half" idx="1"/>
          </p:nvPr>
        </p:nvSpPr>
        <p:spPr/>
        <p:txBody>
          <a:bodyPr>
            <a:normAutofit fontScale="92500"/>
          </a:bodyPr>
          <a:lstStyle/>
          <a:p>
            <a:r>
              <a:rPr lang="fi-FI" b="1" dirty="0"/>
              <a:t>Referointi</a:t>
            </a:r>
            <a:r>
              <a:rPr lang="fi-FI" dirty="0"/>
              <a:t> tarkoittaa, että poimit jonkun toisen esityksestä (tekstistä/kirjasta/luennosta/videosta) ajatuksia, joita kuvailet omin sanoin. </a:t>
            </a:r>
          </a:p>
          <a:p>
            <a:r>
              <a:rPr lang="fi-FI" b="1" dirty="0"/>
              <a:t>Referaatti </a:t>
            </a:r>
            <a:r>
              <a:rPr lang="fi-FI" dirty="0"/>
              <a:t>on lyhennetty selostus jostakin toisesta esityksestä. Tavallisesti kirjoittaja poimii referaattiin alkutekstistä tärkeimmät asiat tai omalle tekstilleen keskeisimmät asiat.</a:t>
            </a:r>
          </a:p>
          <a:p>
            <a:r>
              <a:rPr lang="fi-FI" dirty="0"/>
              <a:t>Taito referoida muiden tekstejä on </a:t>
            </a:r>
            <a:r>
              <a:rPr lang="fi-FI" b="1" dirty="0"/>
              <a:t>tärkeä opiskelutaito</a:t>
            </a:r>
            <a:r>
              <a:rPr lang="fi-FI" dirty="0"/>
              <a:t>. </a:t>
            </a:r>
          </a:p>
        </p:txBody>
      </p:sp>
      <p:sp>
        <p:nvSpPr>
          <p:cNvPr id="4" name="Päivämäärän paikkamerkki 3">
            <a:extLst>
              <a:ext uri="{FF2B5EF4-FFF2-40B4-BE49-F238E27FC236}">
                <a16:creationId xmlns:a16="http://schemas.microsoft.com/office/drawing/2014/main" id="{B4EC420E-4551-0750-369E-175D322743A2}"/>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6" name="Dian numeron paikkamerkki 5">
            <a:extLst>
              <a:ext uri="{FF2B5EF4-FFF2-40B4-BE49-F238E27FC236}">
                <a16:creationId xmlns:a16="http://schemas.microsoft.com/office/drawing/2014/main" id="{D6271B44-FE41-FF22-EE23-304FF2F9C2E9}"/>
              </a:ext>
            </a:extLst>
          </p:cNvPr>
          <p:cNvSpPr>
            <a:spLocks noGrp="1"/>
          </p:cNvSpPr>
          <p:nvPr>
            <p:ph type="sldNum" sz="quarter" idx="12"/>
          </p:nvPr>
        </p:nvSpPr>
        <p:spPr/>
        <p:txBody>
          <a:bodyPr/>
          <a:lstStyle/>
          <a:p>
            <a:fld id="{49D43B8D-3A48-4AF4-9D47-972388EB9581}" type="slidenum">
              <a:rPr lang="en-FI" smtClean="0"/>
              <a:pPr/>
              <a:t>3</a:t>
            </a:fld>
            <a:endParaRPr lang="en-FI"/>
          </a:p>
        </p:txBody>
      </p:sp>
    </p:spTree>
    <p:extLst>
      <p:ext uri="{BB962C8B-B14F-4D97-AF65-F5344CB8AC3E}">
        <p14:creationId xmlns:p14="http://schemas.microsoft.com/office/powerpoint/2010/main" val="3276192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94EB57-39D2-4FA4-B1CF-D78EE3B4E4C8}"/>
              </a:ext>
            </a:extLst>
          </p:cNvPr>
          <p:cNvSpPr>
            <a:spLocks noGrp="1"/>
          </p:cNvSpPr>
          <p:nvPr>
            <p:ph type="title"/>
          </p:nvPr>
        </p:nvSpPr>
        <p:spPr/>
        <p:txBody>
          <a:bodyPr/>
          <a:lstStyle/>
          <a:p>
            <a:pPr algn="ctr"/>
            <a:r>
              <a:rPr lang="fi-FI" dirty="0"/>
              <a:t>Tekstin avaaminen 1/2</a:t>
            </a:r>
          </a:p>
        </p:txBody>
      </p:sp>
      <p:sp>
        <p:nvSpPr>
          <p:cNvPr id="24" name="Suorakulmio: Pyöristetyt kulmat 23">
            <a:extLst>
              <a:ext uri="{FF2B5EF4-FFF2-40B4-BE49-F238E27FC236}">
                <a16:creationId xmlns:a16="http://schemas.microsoft.com/office/drawing/2014/main" id="{6D815D91-49B0-4B8B-8891-F82CE7F26A26}"/>
              </a:ext>
              <a:ext uri="{C183D7F6-B498-43B3-948B-1728B52AA6E4}">
                <adec:decorative xmlns:adec="http://schemas.microsoft.com/office/drawing/2017/decorative" val="1"/>
              </a:ext>
            </a:extLst>
          </p:cNvPr>
          <p:cNvSpPr/>
          <p:nvPr/>
        </p:nvSpPr>
        <p:spPr>
          <a:xfrm>
            <a:off x="618027" y="1989024"/>
            <a:ext cx="3505224" cy="37525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n paikkamerkki 2">
            <a:extLst>
              <a:ext uri="{FF2B5EF4-FFF2-40B4-BE49-F238E27FC236}">
                <a16:creationId xmlns:a16="http://schemas.microsoft.com/office/drawing/2014/main" id="{0C8AB157-56BD-4A67-BB5D-D1F24FB2993F}"/>
              </a:ext>
            </a:extLst>
          </p:cNvPr>
          <p:cNvSpPr>
            <a:spLocks noGrp="1"/>
          </p:cNvSpPr>
          <p:nvPr>
            <p:ph type="body" idx="1"/>
          </p:nvPr>
        </p:nvSpPr>
        <p:spPr>
          <a:xfrm>
            <a:off x="812479" y="4156958"/>
            <a:ext cx="3132602" cy="1091479"/>
          </a:xfrm>
        </p:spPr>
        <p:txBody>
          <a:bodyPr>
            <a:noAutofit/>
          </a:bodyPr>
          <a:lstStyle/>
          <a:p>
            <a:r>
              <a:rPr lang="fi-FI" sz="1600" dirty="0"/>
              <a:t>Aloita otsikoista</a:t>
            </a:r>
          </a:p>
          <a:p>
            <a:r>
              <a:rPr lang="fi-FI" sz="1600" b="0" dirty="0"/>
              <a:t>Lue otsikot, pää- ja väliotsikot: mistä teksti kertoo? </a:t>
            </a:r>
          </a:p>
        </p:txBody>
      </p:sp>
      <p:pic>
        <p:nvPicPr>
          <p:cNvPr id="13" name="Sisällön paikkamerkki 12" descr="Yksi">
            <a:extLst>
              <a:ext uri="{FF2B5EF4-FFF2-40B4-BE49-F238E27FC236}">
                <a16:creationId xmlns:a16="http://schemas.microsoft.com/office/drawing/2014/main" id="{D83D90DE-D93E-4224-A06B-DAD646737EB0}"/>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16078" y="2323014"/>
            <a:ext cx="1919969" cy="1919969"/>
          </a:xfrm>
        </p:spPr>
      </p:pic>
      <p:sp>
        <p:nvSpPr>
          <p:cNvPr id="22" name="Suorakulmio: Pyöristetyt kulmat 21">
            <a:extLst>
              <a:ext uri="{FF2B5EF4-FFF2-40B4-BE49-F238E27FC236}">
                <a16:creationId xmlns:a16="http://schemas.microsoft.com/office/drawing/2014/main" id="{F01A6175-5031-42A5-8138-E94CEB1517F6}"/>
              </a:ext>
              <a:ext uri="{C183D7F6-B498-43B3-948B-1728B52AA6E4}">
                <adec:decorative xmlns:adec="http://schemas.microsoft.com/office/drawing/2017/decorative" val="1"/>
              </a:ext>
            </a:extLst>
          </p:cNvPr>
          <p:cNvSpPr/>
          <p:nvPr/>
        </p:nvSpPr>
        <p:spPr>
          <a:xfrm>
            <a:off x="4343388" y="1989024"/>
            <a:ext cx="3505224" cy="3760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n paikkamerkki 4">
            <a:extLst>
              <a:ext uri="{FF2B5EF4-FFF2-40B4-BE49-F238E27FC236}">
                <a16:creationId xmlns:a16="http://schemas.microsoft.com/office/drawing/2014/main" id="{43116ADE-9F1F-4C63-97B3-3454EEDD8EED}"/>
              </a:ext>
            </a:extLst>
          </p:cNvPr>
          <p:cNvSpPr>
            <a:spLocks noGrp="1"/>
          </p:cNvSpPr>
          <p:nvPr>
            <p:ph type="body" idx="13"/>
          </p:nvPr>
        </p:nvSpPr>
        <p:spPr>
          <a:xfrm>
            <a:off x="4393979" y="4112654"/>
            <a:ext cx="3393446" cy="1579809"/>
          </a:xfrm>
        </p:spPr>
        <p:txBody>
          <a:bodyPr>
            <a:noAutofit/>
          </a:bodyPr>
          <a:lstStyle/>
          <a:p>
            <a:r>
              <a:rPr lang="fi-FI" sz="1400" dirty="0"/>
              <a:t>Aiemmat tiedot ja mielikuvat </a:t>
            </a:r>
            <a:br>
              <a:rPr lang="fi-FI" sz="1400" dirty="0"/>
            </a:br>
            <a:r>
              <a:rPr lang="fi-FI" sz="1400" b="0" dirty="0"/>
              <a:t>Mitä tiedät aiheesta? </a:t>
            </a:r>
            <a:br>
              <a:rPr lang="fi-FI" sz="1400" b="0" dirty="0"/>
            </a:br>
            <a:r>
              <a:rPr lang="fi-FI" sz="1400" b="0" dirty="0"/>
              <a:t>Mitä haluaisit tietää?</a:t>
            </a:r>
            <a:br>
              <a:rPr lang="fi-FI" sz="1400" b="0" dirty="0"/>
            </a:br>
            <a:r>
              <a:rPr lang="fi-FI" sz="1400" b="0" dirty="0"/>
              <a:t>Mitä sanastoa tiedät aiheesta?</a:t>
            </a:r>
            <a:br>
              <a:rPr lang="fi-FI" sz="1400" b="0" dirty="0"/>
            </a:br>
            <a:r>
              <a:rPr lang="fi-FI" sz="1400" b="0" dirty="0"/>
              <a:t>Kirjoita ylös tuttuja sanoja, jotka liittyvät aiheeseen ja jotka muistat. </a:t>
            </a:r>
          </a:p>
        </p:txBody>
      </p:sp>
      <p:pic>
        <p:nvPicPr>
          <p:cNvPr id="15" name="Sisällön paikkamerkki 14" descr="Kaksi">
            <a:extLst>
              <a:ext uri="{FF2B5EF4-FFF2-40B4-BE49-F238E27FC236}">
                <a16:creationId xmlns:a16="http://schemas.microsoft.com/office/drawing/2014/main" id="{CFBA395C-9E35-401B-891A-7355B1522C5E}"/>
              </a:ext>
              <a:ext uri="{C183D7F6-B498-43B3-948B-1728B52AA6E4}">
                <adec:decorative xmlns:adec="http://schemas.microsoft.com/office/drawing/2017/decorative" val="1"/>
              </a:ext>
            </a:extLst>
          </p:cNvPr>
          <p:cNvPicPr>
            <a:picLocks noGrp="1" noChangeAspect="1"/>
          </p:cNvPicPr>
          <p:nvPr>
            <p:ph sz="half" idx="15"/>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136016" y="2323014"/>
            <a:ext cx="1919968" cy="1919968"/>
          </a:xfrm>
        </p:spPr>
      </p:pic>
      <p:sp>
        <p:nvSpPr>
          <p:cNvPr id="21" name="Suorakulmio: Pyöristetyt kulmat 20">
            <a:extLst>
              <a:ext uri="{FF2B5EF4-FFF2-40B4-BE49-F238E27FC236}">
                <a16:creationId xmlns:a16="http://schemas.microsoft.com/office/drawing/2014/main" id="{0E5679E4-1109-47EC-BAD0-5287526B755A}"/>
              </a:ext>
              <a:ext uri="{C183D7F6-B498-43B3-948B-1728B52AA6E4}">
                <adec:decorative xmlns:adec="http://schemas.microsoft.com/office/drawing/2017/decorative" val="1"/>
              </a:ext>
            </a:extLst>
          </p:cNvPr>
          <p:cNvSpPr/>
          <p:nvPr/>
        </p:nvSpPr>
        <p:spPr>
          <a:xfrm>
            <a:off x="8119339" y="1985513"/>
            <a:ext cx="3505224" cy="3760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n paikkamerkki 6">
            <a:extLst>
              <a:ext uri="{FF2B5EF4-FFF2-40B4-BE49-F238E27FC236}">
                <a16:creationId xmlns:a16="http://schemas.microsoft.com/office/drawing/2014/main" id="{5AAEEA24-BFDC-4F53-90BE-959AB117E4B8}"/>
              </a:ext>
            </a:extLst>
          </p:cNvPr>
          <p:cNvSpPr>
            <a:spLocks noGrp="1"/>
          </p:cNvSpPr>
          <p:nvPr>
            <p:ph type="body" idx="14"/>
          </p:nvPr>
        </p:nvSpPr>
        <p:spPr>
          <a:xfrm>
            <a:off x="8305650" y="4261694"/>
            <a:ext cx="3132602" cy="1357478"/>
          </a:xfrm>
        </p:spPr>
        <p:txBody>
          <a:bodyPr>
            <a:normAutofit fontScale="92500" lnSpcReduction="10000"/>
          </a:bodyPr>
          <a:lstStyle/>
          <a:p>
            <a:r>
              <a:rPr lang="fi-FI" sz="1600" dirty="0"/>
              <a:t>Silmäile teksti läpi</a:t>
            </a:r>
            <a:br>
              <a:rPr lang="fi-FI" sz="1600" dirty="0"/>
            </a:br>
            <a:r>
              <a:rPr lang="fi-FI" sz="1600" b="0" dirty="0"/>
              <a:t>Kirjoita ylös avainsanoja </a:t>
            </a:r>
            <a:br>
              <a:rPr lang="fi-FI" sz="1600" b="0" dirty="0"/>
            </a:br>
            <a:r>
              <a:rPr lang="fi-FI" sz="1600" b="0" dirty="0"/>
              <a:t>(=tärkeitä sanoja) otsikoista, </a:t>
            </a:r>
            <a:br>
              <a:rPr lang="fi-FI" sz="1600" b="0" dirty="0"/>
            </a:br>
            <a:r>
              <a:rPr lang="fi-FI" sz="1600" b="0" dirty="0"/>
              <a:t>ingresseistä, kuvista ja kuvateksteistä.</a:t>
            </a:r>
            <a:br>
              <a:rPr lang="fi-FI" sz="1600" b="0" dirty="0"/>
            </a:br>
            <a:endParaRPr lang="fi-FI" sz="1600" b="0" dirty="0"/>
          </a:p>
        </p:txBody>
      </p:sp>
      <p:pic>
        <p:nvPicPr>
          <p:cNvPr id="17" name="Sisällön paikkamerkki 16" descr="Kolme">
            <a:extLst>
              <a:ext uri="{FF2B5EF4-FFF2-40B4-BE49-F238E27FC236}">
                <a16:creationId xmlns:a16="http://schemas.microsoft.com/office/drawing/2014/main" id="{3C7EEBC1-E2CC-4B9A-B50E-14FD403A1B84}"/>
              </a:ext>
              <a:ext uri="{C183D7F6-B498-43B3-948B-1728B52AA6E4}">
                <adec:decorative xmlns:adec="http://schemas.microsoft.com/office/drawing/2017/decorative" val="1"/>
              </a:ext>
            </a:extLst>
          </p:cNvPr>
          <p:cNvPicPr>
            <a:picLocks noGrp="1" noChangeAspect="1"/>
          </p:cNvPicPr>
          <p:nvPr>
            <p:ph sz="half" idx="16"/>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915953" y="2323014"/>
            <a:ext cx="1919968" cy="1919968"/>
          </a:xfrm>
        </p:spPr>
      </p:pic>
      <p:sp>
        <p:nvSpPr>
          <p:cNvPr id="9" name="Päivämäärän paikkamerkki 8">
            <a:extLst>
              <a:ext uri="{FF2B5EF4-FFF2-40B4-BE49-F238E27FC236}">
                <a16:creationId xmlns:a16="http://schemas.microsoft.com/office/drawing/2014/main" id="{58749D9F-276E-4651-BF68-567E9A1A6B6B}"/>
              </a:ext>
            </a:extLst>
          </p:cNvPr>
          <p:cNvSpPr>
            <a:spLocks noGrp="1"/>
          </p:cNvSpPr>
          <p:nvPr>
            <p:ph type="dt" sz="half" idx="12"/>
          </p:nvPr>
        </p:nvSpPr>
        <p:spPr/>
        <p:txBody>
          <a:bodyPr/>
          <a:lstStyle/>
          <a:p>
            <a:fld id="{B9B67AC4-5B45-44DE-B6C7-0912CE961717}" type="datetime1">
              <a:rPr lang="fi-FI" smtClean="0"/>
              <a:t>13.7.2023</a:t>
            </a:fld>
            <a:endParaRPr lang="fi-FI"/>
          </a:p>
        </p:txBody>
      </p:sp>
      <p:sp>
        <p:nvSpPr>
          <p:cNvPr id="11" name="Dian numeron paikkamerkki 10">
            <a:extLst>
              <a:ext uri="{FF2B5EF4-FFF2-40B4-BE49-F238E27FC236}">
                <a16:creationId xmlns:a16="http://schemas.microsoft.com/office/drawing/2014/main" id="{410F6F38-318F-4739-AE1A-84153A985387}"/>
              </a:ext>
            </a:extLst>
          </p:cNvPr>
          <p:cNvSpPr>
            <a:spLocks noGrp="1"/>
          </p:cNvSpPr>
          <p:nvPr>
            <p:ph type="sldNum" sz="quarter" idx="11"/>
          </p:nvPr>
        </p:nvSpPr>
        <p:spPr/>
        <p:txBody>
          <a:bodyPr/>
          <a:lstStyle/>
          <a:p>
            <a:fld id="{49D43B8D-3A48-4AF4-9D47-972388EB9581}" type="slidenum">
              <a:rPr lang="fi-FI" smtClean="0"/>
              <a:pPr/>
              <a:t>30</a:t>
            </a:fld>
            <a:endParaRPr lang="fi-FI"/>
          </a:p>
        </p:txBody>
      </p:sp>
    </p:spTree>
    <p:extLst>
      <p:ext uri="{BB962C8B-B14F-4D97-AF65-F5344CB8AC3E}">
        <p14:creationId xmlns:p14="http://schemas.microsoft.com/office/powerpoint/2010/main" val="872397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94EB57-39D2-4FA4-B1CF-D78EE3B4E4C8}"/>
              </a:ext>
            </a:extLst>
          </p:cNvPr>
          <p:cNvSpPr>
            <a:spLocks noGrp="1"/>
          </p:cNvSpPr>
          <p:nvPr>
            <p:ph type="title"/>
          </p:nvPr>
        </p:nvSpPr>
        <p:spPr/>
        <p:txBody>
          <a:bodyPr/>
          <a:lstStyle/>
          <a:p>
            <a:pPr algn="ctr"/>
            <a:r>
              <a:rPr lang="fi-FI" dirty="0"/>
              <a:t>Tekstin avaaminen 2/2</a:t>
            </a:r>
          </a:p>
        </p:txBody>
      </p:sp>
      <p:sp>
        <p:nvSpPr>
          <p:cNvPr id="24" name="Suorakulmio: Pyöristetyt kulmat 23">
            <a:extLst>
              <a:ext uri="{FF2B5EF4-FFF2-40B4-BE49-F238E27FC236}">
                <a16:creationId xmlns:a16="http://schemas.microsoft.com/office/drawing/2014/main" id="{6D815D91-49B0-4B8B-8891-F82CE7F26A26}"/>
              </a:ext>
              <a:ext uri="{C183D7F6-B498-43B3-948B-1728B52AA6E4}">
                <adec:decorative xmlns:adec="http://schemas.microsoft.com/office/drawing/2017/decorative" val="1"/>
              </a:ext>
            </a:extLst>
          </p:cNvPr>
          <p:cNvSpPr/>
          <p:nvPr/>
        </p:nvSpPr>
        <p:spPr>
          <a:xfrm>
            <a:off x="618027" y="1989024"/>
            <a:ext cx="3505224" cy="37525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n paikkamerkki 2">
            <a:extLst>
              <a:ext uri="{FF2B5EF4-FFF2-40B4-BE49-F238E27FC236}">
                <a16:creationId xmlns:a16="http://schemas.microsoft.com/office/drawing/2014/main" id="{0C8AB157-56BD-4A67-BB5D-D1F24FB2993F}"/>
              </a:ext>
            </a:extLst>
          </p:cNvPr>
          <p:cNvSpPr>
            <a:spLocks noGrp="1"/>
          </p:cNvSpPr>
          <p:nvPr>
            <p:ph type="body" idx="1"/>
          </p:nvPr>
        </p:nvSpPr>
        <p:spPr>
          <a:xfrm>
            <a:off x="812479" y="4156958"/>
            <a:ext cx="3132602" cy="1091479"/>
          </a:xfrm>
        </p:spPr>
        <p:txBody>
          <a:bodyPr>
            <a:noAutofit/>
          </a:bodyPr>
          <a:lstStyle/>
          <a:p>
            <a:r>
              <a:rPr lang="fi-FI" sz="1600" dirty="0"/>
              <a:t>Arvioi oleellinen</a:t>
            </a:r>
            <a:br>
              <a:rPr lang="fi-FI" sz="1600" dirty="0"/>
            </a:br>
            <a:r>
              <a:rPr lang="fi-FI" sz="1600" b="0" dirty="0"/>
              <a:t>Ymmärsitkö tekstistä tärkeimmän vai pitäisikö teksti lukea vielä tarkemmin?</a:t>
            </a:r>
          </a:p>
        </p:txBody>
      </p:sp>
      <p:pic>
        <p:nvPicPr>
          <p:cNvPr id="13" name="Sisällön paikkamerkki 12" descr="Neljä">
            <a:extLst>
              <a:ext uri="{FF2B5EF4-FFF2-40B4-BE49-F238E27FC236}">
                <a16:creationId xmlns:a16="http://schemas.microsoft.com/office/drawing/2014/main" id="{D83D90DE-D93E-4224-A06B-DAD646737EB0}"/>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16078" y="2323014"/>
            <a:ext cx="1919969" cy="1919969"/>
          </a:xfrm>
        </p:spPr>
      </p:pic>
      <p:sp>
        <p:nvSpPr>
          <p:cNvPr id="22" name="Suorakulmio: Pyöristetyt kulmat 21">
            <a:extLst>
              <a:ext uri="{FF2B5EF4-FFF2-40B4-BE49-F238E27FC236}">
                <a16:creationId xmlns:a16="http://schemas.microsoft.com/office/drawing/2014/main" id="{F01A6175-5031-42A5-8138-E94CEB1517F6}"/>
              </a:ext>
              <a:ext uri="{C183D7F6-B498-43B3-948B-1728B52AA6E4}">
                <adec:decorative xmlns:adec="http://schemas.microsoft.com/office/drawing/2017/decorative" val="1"/>
              </a:ext>
            </a:extLst>
          </p:cNvPr>
          <p:cNvSpPr/>
          <p:nvPr/>
        </p:nvSpPr>
        <p:spPr>
          <a:xfrm>
            <a:off x="4343388" y="1989024"/>
            <a:ext cx="3505224" cy="3760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n paikkamerkki 4">
            <a:extLst>
              <a:ext uri="{FF2B5EF4-FFF2-40B4-BE49-F238E27FC236}">
                <a16:creationId xmlns:a16="http://schemas.microsoft.com/office/drawing/2014/main" id="{43116ADE-9F1F-4C63-97B3-3454EEDD8EED}"/>
              </a:ext>
            </a:extLst>
          </p:cNvPr>
          <p:cNvSpPr>
            <a:spLocks noGrp="1"/>
          </p:cNvSpPr>
          <p:nvPr>
            <p:ph type="body" idx="13"/>
          </p:nvPr>
        </p:nvSpPr>
        <p:spPr>
          <a:xfrm>
            <a:off x="4468970" y="4112654"/>
            <a:ext cx="3305576" cy="1579809"/>
          </a:xfrm>
        </p:spPr>
        <p:txBody>
          <a:bodyPr>
            <a:normAutofit/>
          </a:bodyPr>
          <a:lstStyle/>
          <a:p>
            <a:pPr>
              <a:buFont typeface="Wingdings" pitchFamily="2" charset="2"/>
              <a:buNone/>
            </a:pPr>
            <a:r>
              <a:rPr lang="fi-FI" sz="1600" dirty="0"/>
              <a:t>Lue teksti kokonaan </a:t>
            </a:r>
            <a:br>
              <a:rPr lang="fi-FI" sz="1600" dirty="0"/>
            </a:br>
            <a:r>
              <a:rPr lang="fi-FI" sz="1600" dirty="0"/>
              <a:t>tai osin </a:t>
            </a:r>
          </a:p>
          <a:p>
            <a:pPr>
              <a:buFont typeface="Wingdings" pitchFamily="2" charset="2"/>
              <a:buNone/>
            </a:pPr>
            <a:r>
              <a:rPr lang="fi-FI" sz="1600" b="0" dirty="0"/>
              <a:t>Tee muistiinpanoja, alleviivauksia, miellekarttoja</a:t>
            </a:r>
          </a:p>
        </p:txBody>
      </p:sp>
      <p:pic>
        <p:nvPicPr>
          <p:cNvPr id="15" name="Sisällön paikkamerkki 14" descr="Viisi">
            <a:extLst>
              <a:ext uri="{FF2B5EF4-FFF2-40B4-BE49-F238E27FC236}">
                <a16:creationId xmlns:a16="http://schemas.microsoft.com/office/drawing/2014/main" id="{CFBA395C-9E35-401B-891A-7355B1522C5E}"/>
              </a:ext>
              <a:ext uri="{C183D7F6-B498-43B3-948B-1728B52AA6E4}">
                <adec:decorative xmlns:adec="http://schemas.microsoft.com/office/drawing/2017/decorative" val="1"/>
              </a:ext>
            </a:extLst>
          </p:cNvPr>
          <p:cNvPicPr>
            <a:picLocks noGrp="1" noChangeAspect="1"/>
          </p:cNvPicPr>
          <p:nvPr>
            <p:ph sz="half" idx="15"/>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136016" y="2323014"/>
            <a:ext cx="1919968" cy="1919968"/>
          </a:xfrm>
        </p:spPr>
      </p:pic>
      <p:sp>
        <p:nvSpPr>
          <p:cNvPr id="21" name="Suorakulmio: Pyöristetyt kulmat 20">
            <a:extLst>
              <a:ext uri="{FF2B5EF4-FFF2-40B4-BE49-F238E27FC236}">
                <a16:creationId xmlns:a16="http://schemas.microsoft.com/office/drawing/2014/main" id="{0E5679E4-1109-47EC-BAD0-5287526B755A}"/>
              </a:ext>
              <a:ext uri="{C183D7F6-B498-43B3-948B-1728B52AA6E4}">
                <adec:decorative xmlns:adec="http://schemas.microsoft.com/office/drawing/2017/decorative" val="1"/>
              </a:ext>
            </a:extLst>
          </p:cNvPr>
          <p:cNvSpPr/>
          <p:nvPr/>
        </p:nvSpPr>
        <p:spPr>
          <a:xfrm>
            <a:off x="8119339" y="1985513"/>
            <a:ext cx="3505224" cy="3760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n paikkamerkki 6">
            <a:extLst>
              <a:ext uri="{FF2B5EF4-FFF2-40B4-BE49-F238E27FC236}">
                <a16:creationId xmlns:a16="http://schemas.microsoft.com/office/drawing/2014/main" id="{5AAEEA24-BFDC-4F53-90BE-959AB117E4B8}"/>
              </a:ext>
            </a:extLst>
          </p:cNvPr>
          <p:cNvSpPr>
            <a:spLocks noGrp="1"/>
          </p:cNvSpPr>
          <p:nvPr>
            <p:ph type="body" idx="14"/>
          </p:nvPr>
        </p:nvSpPr>
        <p:spPr>
          <a:xfrm>
            <a:off x="8305650" y="4261694"/>
            <a:ext cx="3132602" cy="1357478"/>
          </a:xfrm>
        </p:spPr>
        <p:txBody>
          <a:bodyPr>
            <a:normAutofit/>
          </a:bodyPr>
          <a:lstStyle/>
          <a:p>
            <a:r>
              <a:rPr lang="fi-FI" sz="1600" dirty="0"/>
              <a:t>Hyödynnä muistiinpanoja </a:t>
            </a:r>
            <a:r>
              <a:rPr lang="fi-FI" sz="1600" b="0" dirty="0"/>
              <a:t>referaatin runkona</a:t>
            </a:r>
          </a:p>
        </p:txBody>
      </p:sp>
      <p:pic>
        <p:nvPicPr>
          <p:cNvPr id="17" name="Sisällön paikkamerkki 16" descr="Kuusi">
            <a:extLst>
              <a:ext uri="{FF2B5EF4-FFF2-40B4-BE49-F238E27FC236}">
                <a16:creationId xmlns:a16="http://schemas.microsoft.com/office/drawing/2014/main" id="{3C7EEBC1-E2CC-4B9A-B50E-14FD403A1B84}"/>
              </a:ext>
              <a:ext uri="{C183D7F6-B498-43B3-948B-1728B52AA6E4}">
                <adec:decorative xmlns:adec="http://schemas.microsoft.com/office/drawing/2017/decorative" val="1"/>
              </a:ext>
            </a:extLst>
          </p:cNvPr>
          <p:cNvPicPr>
            <a:picLocks noGrp="1" noChangeAspect="1"/>
          </p:cNvPicPr>
          <p:nvPr>
            <p:ph sz="half" idx="16"/>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915953" y="2323014"/>
            <a:ext cx="1919968" cy="1919968"/>
          </a:xfrm>
        </p:spPr>
      </p:pic>
      <p:sp>
        <p:nvSpPr>
          <p:cNvPr id="9" name="Päivämäärän paikkamerkki 8">
            <a:extLst>
              <a:ext uri="{FF2B5EF4-FFF2-40B4-BE49-F238E27FC236}">
                <a16:creationId xmlns:a16="http://schemas.microsoft.com/office/drawing/2014/main" id="{58749D9F-276E-4651-BF68-567E9A1A6B6B}"/>
              </a:ext>
            </a:extLst>
          </p:cNvPr>
          <p:cNvSpPr>
            <a:spLocks noGrp="1"/>
          </p:cNvSpPr>
          <p:nvPr>
            <p:ph type="dt" sz="half" idx="12"/>
          </p:nvPr>
        </p:nvSpPr>
        <p:spPr/>
        <p:txBody>
          <a:bodyPr/>
          <a:lstStyle/>
          <a:p>
            <a:fld id="{B9B67AC4-5B45-44DE-B6C7-0912CE961717}" type="datetime1">
              <a:rPr lang="fi-FI" smtClean="0"/>
              <a:t>13.7.2023</a:t>
            </a:fld>
            <a:endParaRPr lang="fi-FI"/>
          </a:p>
        </p:txBody>
      </p:sp>
      <p:sp>
        <p:nvSpPr>
          <p:cNvPr id="11" name="Dian numeron paikkamerkki 10">
            <a:extLst>
              <a:ext uri="{FF2B5EF4-FFF2-40B4-BE49-F238E27FC236}">
                <a16:creationId xmlns:a16="http://schemas.microsoft.com/office/drawing/2014/main" id="{410F6F38-318F-4739-AE1A-84153A985387}"/>
              </a:ext>
            </a:extLst>
          </p:cNvPr>
          <p:cNvSpPr>
            <a:spLocks noGrp="1"/>
          </p:cNvSpPr>
          <p:nvPr>
            <p:ph type="sldNum" sz="quarter" idx="11"/>
          </p:nvPr>
        </p:nvSpPr>
        <p:spPr/>
        <p:txBody>
          <a:bodyPr/>
          <a:lstStyle/>
          <a:p>
            <a:fld id="{49D43B8D-3A48-4AF4-9D47-972388EB9581}" type="slidenum">
              <a:rPr lang="fi-FI" smtClean="0"/>
              <a:pPr/>
              <a:t>31</a:t>
            </a:fld>
            <a:endParaRPr lang="fi-FI"/>
          </a:p>
        </p:txBody>
      </p:sp>
    </p:spTree>
    <p:extLst>
      <p:ext uri="{BB962C8B-B14F-4D97-AF65-F5344CB8AC3E}">
        <p14:creationId xmlns:p14="http://schemas.microsoft.com/office/powerpoint/2010/main" val="1204051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7E0DE7-099C-43C0-B3F7-58E86FF0F77E}"/>
              </a:ext>
            </a:extLst>
          </p:cNvPr>
          <p:cNvSpPr>
            <a:spLocks noGrp="1"/>
          </p:cNvSpPr>
          <p:nvPr>
            <p:ph type="title"/>
          </p:nvPr>
        </p:nvSpPr>
        <p:spPr/>
        <p:txBody>
          <a:bodyPr/>
          <a:lstStyle/>
          <a:p>
            <a:r>
              <a:rPr lang="fi-FI" dirty="0"/>
              <a:t>Muistamisen tueksi</a:t>
            </a:r>
          </a:p>
        </p:txBody>
      </p:sp>
      <p:sp>
        <p:nvSpPr>
          <p:cNvPr id="3" name="Sisällön paikkamerkki 2">
            <a:extLst>
              <a:ext uri="{FF2B5EF4-FFF2-40B4-BE49-F238E27FC236}">
                <a16:creationId xmlns:a16="http://schemas.microsoft.com/office/drawing/2014/main" id="{36E03172-A541-7C17-2115-A1337919AF9D}"/>
              </a:ext>
            </a:extLst>
          </p:cNvPr>
          <p:cNvSpPr>
            <a:spLocks noGrp="1"/>
          </p:cNvSpPr>
          <p:nvPr>
            <p:ph sz="half" idx="1"/>
          </p:nvPr>
        </p:nvSpPr>
        <p:spPr>
          <a:xfrm>
            <a:off x="576091" y="2169021"/>
            <a:ext cx="6709058" cy="3719937"/>
          </a:xfrm>
        </p:spPr>
        <p:txBody>
          <a:bodyPr>
            <a:normAutofit fontScale="70000" lnSpcReduction="20000"/>
          </a:bodyPr>
          <a:lstStyle/>
          <a:p>
            <a:r>
              <a:rPr lang="fi-FI" sz="2800" dirty="0"/>
              <a:t>Lue aina huolellisesti tiivistelmät, johdannot, takakansitekstit.</a:t>
            </a:r>
          </a:p>
          <a:p>
            <a:r>
              <a:rPr lang="fi-FI" sz="2800" dirty="0"/>
              <a:t>Lue kirjan saatesanat, niissä kerrotaan yleensä, </a:t>
            </a:r>
            <a:br>
              <a:rPr lang="fi-FI" sz="2800" dirty="0"/>
            </a:br>
            <a:r>
              <a:rPr lang="fi-FI" sz="2800" dirty="0"/>
              <a:t>kenelle kirja on tarkoitettu ja miksi se on kirjoitettu.</a:t>
            </a:r>
          </a:p>
          <a:p>
            <a:r>
              <a:rPr lang="fi-FI" sz="2800" dirty="0"/>
              <a:t>Lue ensin sisällysluettelo.</a:t>
            </a:r>
          </a:p>
          <a:p>
            <a:r>
              <a:rPr lang="fi-FI" sz="2800" dirty="0"/>
              <a:t>Kerää joka luvusta avainsanoja ja tärkeitä ajatuksia.</a:t>
            </a:r>
          </a:p>
        </p:txBody>
      </p:sp>
      <p:pic>
        <p:nvPicPr>
          <p:cNvPr id="8" name="Sisällön paikkamerkki 7">
            <a:extLst>
              <a:ext uri="{FF2B5EF4-FFF2-40B4-BE49-F238E27FC236}">
                <a16:creationId xmlns:a16="http://schemas.microsoft.com/office/drawing/2014/main" id="{3D2BE55F-8C67-00A2-69FE-E32A782DDD70}"/>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88123" y="2570480"/>
            <a:ext cx="1717040" cy="1717040"/>
          </a:xfrm>
        </p:spPr>
      </p:pic>
      <p:sp>
        <p:nvSpPr>
          <p:cNvPr id="5" name="Päivämäärän paikkamerkki 4">
            <a:extLst>
              <a:ext uri="{FF2B5EF4-FFF2-40B4-BE49-F238E27FC236}">
                <a16:creationId xmlns:a16="http://schemas.microsoft.com/office/drawing/2014/main" id="{1A10415A-C5D3-BB23-74F3-A180754EE98D}"/>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7" name="Dian numeron paikkamerkki 6">
            <a:extLst>
              <a:ext uri="{FF2B5EF4-FFF2-40B4-BE49-F238E27FC236}">
                <a16:creationId xmlns:a16="http://schemas.microsoft.com/office/drawing/2014/main" id="{C28FE206-0E98-9E7D-048B-4F7469FFA97D}"/>
              </a:ext>
            </a:extLst>
          </p:cNvPr>
          <p:cNvSpPr>
            <a:spLocks noGrp="1"/>
          </p:cNvSpPr>
          <p:nvPr>
            <p:ph type="sldNum" sz="quarter" idx="4"/>
          </p:nvPr>
        </p:nvSpPr>
        <p:spPr/>
        <p:txBody>
          <a:bodyPr/>
          <a:lstStyle/>
          <a:p>
            <a:fld id="{49D43B8D-3A48-4AF4-9D47-972388EB9581}" type="slidenum">
              <a:rPr lang="en-FI" smtClean="0"/>
              <a:pPr/>
              <a:t>32</a:t>
            </a:fld>
            <a:endParaRPr lang="en-FI"/>
          </a:p>
        </p:txBody>
      </p:sp>
    </p:spTree>
    <p:extLst>
      <p:ext uri="{BB962C8B-B14F-4D97-AF65-F5344CB8AC3E}">
        <p14:creationId xmlns:p14="http://schemas.microsoft.com/office/powerpoint/2010/main" val="1671554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26915-051E-6540-25D2-02328DC8EE46}"/>
              </a:ext>
            </a:extLst>
          </p:cNvPr>
          <p:cNvSpPr>
            <a:spLocks noGrp="1"/>
          </p:cNvSpPr>
          <p:nvPr>
            <p:ph type="title"/>
          </p:nvPr>
        </p:nvSpPr>
        <p:spPr/>
        <p:txBody>
          <a:bodyPr/>
          <a:lstStyle/>
          <a:p>
            <a:r>
              <a:rPr lang="fi-FI" dirty="0"/>
              <a:t>Parin kanssa miellekartta</a:t>
            </a:r>
          </a:p>
        </p:txBody>
      </p:sp>
      <p:sp>
        <p:nvSpPr>
          <p:cNvPr id="3" name="Content Placeholder 2">
            <a:extLst>
              <a:ext uri="{FF2B5EF4-FFF2-40B4-BE49-F238E27FC236}">
                <a16:creationId xmlns:a16="http://schemas.microsoft.com/office/drawing/2014/main" id="{ED6C1A1B-FBEF-71E6-E26F-0B953836016F}"/>
              </a:ext>
            </a:extLst>
          </p:cNvPr>
          <p:cNvSpPr>
            <a:spLocks noGrp="1"/>
          </p:cNvSpPr>
          <p:nvPr>
            <p:ph sz="half" idx="1"/>
          </p:nvPr>
        </p:nvSpPr>
        <p:spPr/>
        <p:txBody>
          <a:bodyPr>
            <a:normAutofit/>
          </a:bodyPr>
          <a:lstStyle/>
          <a:p>
            <a:r>
              <a:rPr lang="fi-FI">
                <a:cs typeface="Arial" panose="020B0604020202020204" pitchFamily="34" charset="0"/>
              </a:rPr>
              <a:t>Tehkää miellekartta tunteita käsittelevän tekstin pääasioista.</a:t>
            </a:r>
          </a:p>
          <a:p>
            <a:r>
              <a:rPr lang="fi-FI">
                <a:cs typeface="Arial" panose="020B0604020202020204" pitchFamily="34" charset="0"/>
              </a:rPr>
              <a:t>Käyttäkää apuna</a:t>
            </a:r>
          </a:p>
          <a:p>
            <a:pPr lvl="1"/>
            <a:r>
              <a:rPr lang="fi-FI">
                <a:cs typeface="Arial" panose="020B0604020202020204" pitchFamily="34" charset="0"/>
              </a:rPr>
              <a:t>edellistä tehtävää: tärkeät sanat tekstissä </a:t>
            </a:r>
          </a:p>
          <a:p>
            <a:pPr lvl="1"/>
            <a:r>
              <a:rPr lang="fi-FI">
                <a:cs typeface="Arial" panose="020B0604020202020204" pitchFamily="34" charset="0"/>
              </a:rPr>
              <a:t>lukemisen strategioita: miten etsin pääasioita tekstistä?</a:t>
            </a:r>
          </a:p>
          <a:p>
            <a:pPr lvl="1"/>
            <a:endParaRPr lang="fi-FI">
              <a:cs typeface="Arial" panose="020B0604020202020204" pitchFamily="34" charset="0"/>
            </a:endParaRPr>
          </a:p>
          <a:p>
            <a:endParaRPr lang="fi-FI"/>
          </a:p>
        </p:txBody>
      </p:sp>
      <p:pic>
        <p:nvPicPr>
          <p:cNvPr id="9" name="Content Placeholder 8">
            <a:extLst>
              <a:ext uri="{FF2B5EF4-FFF2-40B4-BE49-F238E27FC236}">
                <a16:creationId xmlns:a16="http://schemas.microsoft.com/office/drawing/2014/main" id="{F01D0A99-36DE-AB6E-98CB-1464905DB4E4}"/>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7272" y="2341571"/>
            <a:ext cx="2174858" cy="2174858"/>
          </a:xfrm>
        </p:spPr>
      </p:pic>
      <p:sp>
        <p:nvSpPr>
          <p:cNvPr id="5" name="Date Placeholder 4">
            <a:extLst>
              <a:ext uri="{FF2B5EF4-FFF2-40B4-BE49-F238E27FC236}">
                <a16:creationId xmlns:a16="http://schemas.microsoft.com/office/drawing/2014/main" id="{7763D93F-7205-FA02-4C8A-CA4A5EB447AB}"/>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7" name="Slide Number Placeholder 6">
            <a:extLst>
              <a:ext uri="{FF2B5EF4-FFF2-40B4-BE49-F238E27FC236}">
                <a16:creationId xmlns:a16="http://schemas.microsoft.com/office/drawing/2014/main" id="{A45F67AA-61BD-7219-ACBF-9AABAE44BA56}"/>
              </a:ext>
            </a:extLst>
          </p:cNvPr>
          <p:cNvSpPr>
            <a:spLocks noGrp="1"/>
          </p:cNvSpPr>
          <p:nvPr>
            <p:ph type="sldNum" sz="quarter" idx="4"/>
          </p:nvPr>
        </p:nvSpPr>
        <p:spPr/>
        <p:txBody>
          <a:bodyPr/>
          <a:lstStyle/>
          <a:p>
            <a:fld id="{49D43B8D-3A48-4AF4-9D47-972388EB9581}" type="slidenum">
              <a:rPr lang="en-FI" smtClean="0"/>
              <a:pPr/>
              <a:t>33</a:t>
            </a:fld>
            <a:endParaRPr lang="en-FI"/>
          </a:p>
        </p:txBody>
      </p:sp>
    </p:spTree>
    <p:extLst>
      <p:ext uri="{BB962C8B-B14F-4D97-AF65-F5344CB8AC3E}">
        <p14:creationId xmlns:p14="http://schemas.microsoft.com/office/powerpoint/2010/main" val="244479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26915-051E-6540-25D2-02328DC8EE46}"/>
              </a:ext>
            </a:extLst>
          </p:cNvPr>
          <p:cNvSpPr>
            <a:spLocks noGrp="1"/>
          </p:cNvSpPr>
          <p:nvPr>
            <p:ph type="title"/>
          </p:nvPr>
        </p:nvSpPr>
        <p:spPr/>
        <p:txBody>
          <a:bodyPr/>
          <a:lstStyle/>
          <a:p>
            <a:r>
              <a:rPr lang="fi-FI" dirty="0"/>
              <a:t>Ryhmän kanssa miellekartta</a:t>
            </a:r>
          </a:p>
        </p:txBody>
      </p:sp>
      <p:sp>
        <p:nvSpPr>
          <p:cNvPr id="3" name="Content Placeholder 2">
            <a:extLst>
              <a:ext uri="{FF2B5EF4-FFF2-40B4-BE49-F238E27FC236}">
                <a16:creationId xmlns:a16="http://schemas.microsoft.com/office/drawing/2014/main" id="{ED6C1A1B-FBEF-71E6-E26F-0B953836016F}"/>
              </a:ext>
            </a:extLst>
          </p:cNvPr>
          <p:cNvSpPr>
            <a:spLocks noGrp="1"/>
          </p:cNvSpPr>
          <p:nvPr>
            <p:ph sz="half" idx="1"/>
          </p:nvPr>
        </p:nvSpPr>
        <p:spPr/>
        <p:txBody>
          <a:bodyPr>
            <a:normAutofit fontScale="85000" lnSpcReduction="10000"/>
          </a:bodyPr>
          <a:lstStyle/>
          <a:p>
            <a:r>
              <a:rPr lang="fi-FI" dirty="0">
                <a:cs typeface="Arial" panose="020B0604020202020204" pitchFamily="34" charset="0"/>
              </a:rPr>
              <a:t>Verratkaa miellekarttojanne toisen parin kanssa. </a:t>
            </a:r>
          </a:p>
          <a:p>
            <a:r>
              <a:rPr lang="fi-FI" dirty="0">
                <a:cs typeface="Arial" panose="020B0604020202020204" pitchFamily="34" charset="0"/>
              </a:rPr>
              <a:t>Kysykää, kommentoikaa, keskustelkaa!</a:t>
            </a:r>
          </a:p>
          <a:p>
            <a:r>
              <a:rPr lang="fi-FI" dirty="0">
                <a:cs typeface="Arial" panose="020B0604020202020204" pitchFamily="34" charset="0"/>
              </a:rPr>
              <a:t>Miettikää miellekarttojen avulla tekstistä viisi pääasiaa. Kirjoittakaa nämä pääasiat </a:t>
            </a:r>
            <a:r>
              <a:rPr lang="fi-FI" dirty="0" err="1">
                <a:cs typeface="Arial" panose="020B0604020202020204" pitchFamily="34" charset="0"/>
              </a:rPr>
              <a:t>post</a:t>
            </a:r>
            <a:r>
              <a:rPr lang="fi-FI" dirty="0">
                <a:cs typeface="Arial" panose="020B0604020202020204" pitchFamily="34" charset="0"/>
              </a:rPr>
              <a:t> it </a:t>
            </a:r>
            <a:br>
              <a:rPr lang="fi-FI" dirty="0">
                <a:cs typeface="Arial" panose="020B0604020202020204" pitchFamily="34" charset="0"/>
              </a:rPr>
            </a:br>
            <a:r>
              <a:rPr lang="fi-FI" dirty="0">
                <a:cs typeface="Arial" panose="020B0604020202020204" pitchFamily="34" charset="0"/>
              </a:rPr>
              <a:t>-lapuille.</a:t>
            </a:r>
          </a:p>
          <a:p>
            <a:r>
              <a:rPr lang="fi-FI" dirty="0">
                <a:cs typeface="Arial" panose="020B0604020202020204" pitchFamily="34" charset="0"/>
              </a:rPr>
              <a:t>Kerätään kaikkien ryhmien </a:t>
            </a:r>
            <a:r>
              <a:rPr lang="fi-FI" dirty="0" err="1">
                <a:cs typeface="Arial" panose="020B0604020202020204" pitchFamily="34" charset="0"/>
              </a:rPr>
              <a:t>post</a:t>
            </a:r>
            <a:r>
              <a:rPr lang="fi-FI" dirty="0">
                <a:cs typeface="Arial" panose="020B0604020202020204" pitchFamily="34" charset="0"/>
              </a:rPr>
              <a:t> it -laput taululle. </a:t>
            </a:r>
          </a:p>
          <a:p>
            <a:endParaRPr lang="fi-FI" dirty="0"/>
          </a:p>
        </p:txBody>
      </p:sp>
      <p:sp>
        <p:nvSpPr>
          <p:cNvPr id="7" name="Slide Number Placeholder 6">
            <a:extLst>
              <a:ext uri="{FF2B5EF4-FFF2-40B4-BE49-F238E27FC236}">
                <a16:creationId xmlns:a16="http://schemas.microsoft.com/office/drawing/2014/main" id="{A45F67AA-61BD-7219-ACBF-9AABAE44BA56}"/>
              </a:ext>
            </a:extLst>
          </p:cNvPr>
          <p:cNvSpPr>
            <a:spLocks noGrp="1"/>
          </p:cNvSpPr>
          <p:nvPr>
            <p:ph type="sldNum" sz="quarter" idx="4"/>
          </p:nvPr>
        </p:nvSpPr>
        <p:spPr/>
        <p:txBody>
          <a:bodyPr/>
          <a:lstStyle/>
          <a:p>
            <a:fld id="{49D43B8D-3A48-4AF4-9D47-972388EB9581}" type="slidenum">
              <a:rPr lang="en-FI" smtClean="0"/>
              <a:pPr/>
              <a:t>34</a:t>
            </a:fld>
            <a:endParaRPr lang="en-FI"/>
          </a:p>
        </p:txBody>
      </p:sp>
      <p:pic>
        <p:nvPicPr>
          <p:cNvPr id="12" name="Picture 6" descr="kuvassa miellekartta, jossa erilaiset ideat on ryhmitelty viivojen avulla kokonaisuuksiksi">
            <a:extLst>
              <a:ext uri="{FF2B5EF4-FFF2-40B4-BE49-F238E27FC236}">
                <a16:creationId xmlns:a16="http://schemas.microsoft.com/office/drawing/2014/main" id="{69208C65-71D4-AC8F-3EC8-9BF1387B14B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200000"/>
                    </a14:imgEffect>
                    <a14:imgEffect>
                      <a14:brightnessContrast contrast="-40000"/>
                    </a14:imgEffect>
                  </a14:imgLayer>
                </a14:imgProps>
              </a:ext>
            </a:extLst>
          </a:blip>
          <a:stretch>
            <a:fillRect/>
          </a:stretch>
        </p:blipFill>
        <p:spPr>
          <a:xfrm>
            <a:off x="7978785" y="2747251"/>
            <a:ext cx="3697121" cy="2299677"/>
          </a:xfrm>
          <a:prstGeom prst="rect">
            <a:avLst/>
          </a:prstGeom>
          <a:ln>
            <a:solidFill>
              <a:schemeClr val="bg2"/>
            </a:solidFill>
          </a:ln>
        </p:spPr>
      </p:pic>
    </p:spTree>
    <p:extLst>
      <p:ext uri="{BB962C8B-B14F-4D97-AF65-F5344CB8AC3E}">
        <p14:creationId xmlns:p14="http://schemas.microsoft.com/office/powerpoint/2010/main" val="4128388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7E0DE7-099C-43C0-B3F7-58E86FF0F77E}"/>
              </a:ext>
            </a:extLst>
          </p:cNvPr>
          <p:cNvSpPr>
            <a:spLocks noGrp="1"/>
          </p:cNvSpPr>
          <p:nvPr>
            <p:ph type="title"/>
          </p:nvPr>
        </p:nvSpPr>
        <p:spPr/>
        <p:txBody>
          <a:bodyPr/>
          <a:lstStyle/>
          <a:p>
            <a:r>
              <a:rPr lang="fi-FI" dirty="0"/>
              <a:t>Referaatti</a:t>
            </a:r>
          </a:p>
        </p:txBody>
      </p:sp>
      <p:sp>
        <p:nvSpPr>
          <p:cNvPr id="3" name="Sisällön paikkamerkki 2">
            <a:extLst>
              <a:ext uri="{FF2B5EF4-FFF2-40B4-BE49-F238E27FC236}">
                <a16:creationId xmlns:a16="http://schemas.microsoft.com/office/drawing/2014/main" id="{36E03172-A541-7C17-2115-A1337919AF9D}"/>
              </a:ext>
            </a:extLst>
          </p:cNvPr>
          <p:cNvSpPr>
            <a:spLocks noGrp="1"/>
          </p:cNvSpPr>
          <p:nvPr>
            <p:ph sz="half" idx="1"/>
          </p:nvPr>
        </p:nvSpPr>
        <p:spPr/>
        <p:txBody>
          <a:bodyPr>
            <a:normAutofit fontScale="92500" lnSpcReduction="10000"/>
          </a:bodyPr>
          <a:lstStyle/>
          <a:p>
            <a:pPr lvl="1">
              <a:lnSpc>
                <a:spcPct val="110000"/>
              </a:lnSpc>
            </a:pPr>
            <a:r>
              <a:rPr lang="en-US" sz="2400" dirty="0" err="1">
                <a:cs typeface="Arial" panose="020B0604020202020204" pitchFamily="34" charset="0"/>
              </a:rPr>
              <a:t>referaatti</a:t>
            </a:r>
            <a:r>
              <a:rPr lang="en-US" sz="2400" dirty="0">
                <a:cs typeface="Arial" panose="020B0604020202020204" pitchFamily="34" charset="0"/>
              </a:rPr>
              <a:t> = </a:t>
            </a:r>
            <a:r>
              <a:rPr lang="en-US" sz="2400" i="1" dirty="0">
                <a:cs typeface="Arial" panose="020B0604020202020204" pitchFamily="34" charset="0"/>
              </a:rPr>
              <a:t>a summary; a brief report</a:t>
            </a:r>
          </a:p>
          <a:p>
            <a:pPr lvl="1">
              <a:lnSpc>
                <a:spcPct val="110000"/>
              </a:lnSpc>
            </a:pPr>
            <a:r>
              <a:rPr lang="en-US" sz="2400" dirty="0" err="1">
                <a:cs typeface="Arial" panose="020B0604020202020204" pitchFamily="34" charset="0"/>
              </a:rPr>
              <a:t>referoida</a:t>
            </a:r>
            <a:r>
              <a:rPr lang="en-US" sz="2400" dirty="0">
                <a:cs typeface="Arial" panose="020B0604020202020204" pitchFamily="34" charset="0"/>
              </a:rPr>
              <a:t> (2) = </a:t>
            </a:r>
            <a:r>
              <a:rPr lang="en-US" sz="2400" i="1" dirty="0">
                <a:cs typeface="Arial" panose="020B0604020202020204" pitchFamily="34" charset="0"/>
              </a:rPr>
              <a:t>to summarize</a:t>
            </a:r>
          </a:p>
          <a:p>
            <a:pPr lvl="1">
              <a:lnSpc>
                <a:spcPct val="110000"/>
              </a:lnSpc>
            </a:pPr>
            <a:r>
              <a:rPr lang="en-US" sz="2400" dirty="0">
                <a:cs typeface="Arial" panose="020B0604020202020204" pitchFamily="34" charset="0"/>
              </a:rPr>
              <a:t>Lue </a:t>
            </a:r>
            <a:r>
              <a:rPr lang="en-US" sz="2400" dirty="0" err="1">
                <a:cs typeface="Arial" panose="020B0604020202020204" pitchFamily="34" charset="0"/>
              </a:rPr>
              <a:t>HUMAKin</a:t>
            </a:r>
            <a:r>
              <a:rPr lang="en-US" sz="2400" dirty="0">
                <a:cs typeface="Arial" panose="020B0604020202020204" pitchFamily="34" charset="0"/>
              </a:rPr>
              <a:t> </a:t>
            </a:r>
            <a:r>
              <a:rPr lang="en-US" sz="2400" dirty="0" err="1">
                <a:cs typeface="Arial" panose="020B0604020202020204" pitchFamily="34" charset="0"/>
              </a:rPr>
              <a:t>Pienestä</a:t>
            </a:r>
            <a:r>
              <a:rPr lang="en-US" sz="2400" dirty="0">
                <a:cs typeface="Arial" panose="020B0604020202020204" pitchFamily="34" charset="0"/>
              </a:rPr>
              <a:t> </a:t>
            </a:r>
            <a:r>
              <a:rPr lang="en-US" sz="2400" dirty="0" err="1">
                <a:cs typeface="Arial" panose="020B0604020202020204" pitchFamily="34" charset="0"/>
              </a:rPr>
              <a:t>oppaasta</a:t>
            </a:r>
            <a:r>
              <a:rPr lang="en-US" sz="2400" dirty="0">
                <a:cs typeface="Arial" panose="020B0604020202020204" pitchFamily="34" charset="0"/>
              </a:rPr>
              <a:t> </a:t>
            </a:r>
            <a:r>
              <a:rPr lang="en-US" sz="2400" dirty="0" err="1">
                <a:cs typeface="Arial" panose="020B0604020202020204" pitchFamily="34" charset="0"/>
              </a:rPr>
              <a:t>krijoittamiseen</a:t>
            </a:r>
            <a:r>
              <a:rPr lang="en-US" sz="2400" dirty="0">
                <a:cs typeface="Arial" panose="020B0604020202020204" pitchFamily="34" charset="0"/>
              </a:rPr>
              <a:t> </a:t>
            </a:r>
            <a:r>
              <a:rPr lang="en-US" sz="2400" dirty="0" err="1">
                <a:cs typeface="Arial" panose="020B0604020202020204" pitchFamily="34" charset="0"/>
              </a:rPr>
              <a:t>osio</a:t>
            </a:r>
            <a:r>
              <a:rPr lang="en-US" sz="2400" dirty="0">
                <a:cs typeface="Arial" panose="020B0604020202020204" pitchFamily="34" charset="0"/>
              </a:rPr>
              <a:t> “</a:t>
            </a:r>
            <a:r>
              <a:rPr lang="en-US" sz="2400" dirty="0" err="1">
                <a:cs typeface="Arial" panose="020B0604020202020204" pitchFamily="34" charset="0"/>
              </a:rPr>
              <a:t>referaatti</a:t>
            </a:r>
            <a:r>
              <a:rPr lang="en-US" sz="2400" dirty="0">
                <a:cs typeface="Arial" panose="020B0604020202020204" pitchFamily="34" charset="0"/>
              </a:rPr>
              <a:t>” </a:t>
            </a:r>
            <a:r>
              <a:rPr lang="en-US" sz="2400" dirty="0">
                <a:cs typeface="Arial" panose="020B0604020202020204" pitchFamily="34" charset="0"/>
                <a:hlinkClick r:id="rId2"/>
              </a:rPr>
              <a:t>https://humak.libguides.com/c.php?g=682305&amp;p=4888061</a:t>
            </a:r>
            <a:endParaRPr lang="en-US" sz="2400" dirty="0">
              <a:cs typeface="Arial" panose="020B0604020202020204" pitchFamily="34" charset="0"/>
            </a:endParaRPr>
          </a:p>
          <a:p>
            <a:pPr lvl="1">
              <a:lnSpc>
                <a:spcPct val="110000"/>
              </a:lnSpc>
            </a:pPr>
            <a:r>
              <a:rPr lang="en-US" sz="2400" dirty="0" err="1">
                <a:cs typeface="Arial" panose="020B0604020202020204" pitchFamily="34" charset="0"/>
              </a:rPr>
              <a:t>Millainen</a:t>
            </a:r>
            <a:r>
              <a:rPr lang="en-US" sz="2400" dirty="0">
                <a:cs typeface="Arial" panose="020B0604020202020204" pitchFamily="34" charset="0"/>
              </a:rPr>
              <a:t> </a:t>
            </a:r>
            <a:r>
              <a:rPr lang="en-US" sz="2400" dirty="0" err="1">
                <a:cs typeface="Arial" panose="020B0604020202020204" pitchFamily="34" charset="0"/>
              </a:rPr>
              <a:t>teksti</a:t>
            </a:r>
            <a:r>
              <a:rPr lang="en-US" sz="2400" dirty="0">
                <a:cs typeface="Arial" panose="020B0604020202020204" pitchFamily="34" charset="0"/>
              </a:rPr>
              <a:t> </a:t>
            </a:r>
            <a:r>
              <a:rPr lang="en-US" sz="2400" dirty="0" err="1">
                <a:cs typeface="Arial" panose="020B0604020202020204" pitchFamily="34" charset="0"/>
              </a:rPr>
              <a:t>referaatti</a:t>
            </a:r>
            <a:r>
              <a:rPr lang="en-US" sz="2400" dirty="0">
                <a:cs typeface="Arial" panose="020B0604020202020204" pitchFamily="34" charset="0"/>
              </a:rPr>
              <a:t> on? </a:t>
            </a:r>
          </a:p>
          <a:p>
            <a:pPr lvl="1">
              <a:lnSpc>
                <a:spcPct val="110000"/>
              </a:lnSpc>
            </a:pPr>
            <a:r>
              <a:rPr lang="en-US" sz="2400" dirty="0" err="1">
                <a:cs typeface="Arial" panose="020B0604020202020204" pitchFamily="34" charset="0"/>
              </a:rPr>
              <a:t>Miten</a:t>
            </a:r>
            <a:r>
              <a:rPr lang="en-US" sz="2400" dirty="0">
                <a:cs typeface="Arial" panose="020B0604020202020204" pitchFamily="34" charset="0"/>
              </a:rPr>
              <a:t> se </a:t>
            </a:r>
            <a:r>
              <a:rPr lang="en-US" sz="2400" dirty="0" err="1">
                <a:cs typeface="Arial" panose="020B0604020202020204" pitchFamily="34" charset="0"/>
              </a:rPr>
              <a:t>eroaa</a:t>
            </a:r>
            <a:r>
              <a:rPr lang="en-US" sz="2400" dirty="0">
                <a:cs typeface="Arial" panose="020B0604020202020204" pitchFamily="34" charset="0"/>
              </a:rPr>
              <a:t> </a:t>
            </a:r>
            <a:r>
              <a:rPr lang="en-US" sz="2400" dirty="0" err="1">
                <a:cs typeface="Arial" panose="020B0604020202020204" pitchFamily="34" charset="0"/>
              </a:rPr>
              <a:t>alkuperäisestä</a:t>
            </a:r>
            <a:r>
              <a:rPr lang="en-US" sz="2400" dirty="0">
                <a:cs typeface="Arial" panose="020B0604020202020204" pitchFamily="34" charset="0"/>
              </a:rPr>
              <a:t> </a:t>
            </a:r>
            <a:r>
              <a:rPr lang="en-US" sz="2400" dirty="0" err="1">
                <a:cs typeface="Arial" panose="020B0604020202020204" pitchFamily="34" charset="0"/>
              </a:rPr>
              <a:t>tekstistä</a:t>
            </a:r>
            <a:r>
              <a:rPr lang="en-US" sz="2400" dirty="0">
                <a:cs typeface="Arial" panose="020B0604020202020204" pitchFamily="34" charset="0"/>
              </a:rPr>
              <a:t>? </a:t>
            </a:r>
            <a:r>
              <a:rPr lang="en-US" sz="2400" dirty="0" err="1">
                <a:cs typeface="Arial" panose="020B0604020202020204" pitchFamily="34" charset="0"/>
              </a:rPr>
              <a:t>Mitä</a:t>
            </a:r>
            <a:r>
              <a:rPr lang="en-US" sz="2400" dirty="0">
                <a:cs typeface="Arial" panose="020B0604020202020204" pitchFamily="34" charset="0"/>
              </a:rPr>
              <a:t> </a:t>
            </a:r>
            <a:r>
              <a:rPr lang="en-US" sz="2400" dirty="0" err="1">
                <a:cs typeface="Arial" panose="020B0604020202020204" pitchFamily="34" charset="0"/>
              </a:rPr>
              <a:t>referaatissa</a:t>
            </a:r>
            <a:r>
              <a:rPr lang="en-US" sz="2400" dirty="0">
                <a:cs typeface="Arial" panose="020B0604020202020204" pitchFamily="34" charset="0"/>
              </a:rPr>
              <a:t> on? </a:t>
            </a:r>
            <a:r>
              <a:rPr lang="en-US" sz="2400" dirty="0" err="1">
                <a:cs typeface="Arial" panose="020B0604020202020204" pitchFamily="34" charset="0"/>
              </a:rPr>
              <a:t>Mitä</a:t>
            </a:r>
            <a:r>
              <a:rPr lang="en-US" sz="2400" dirty="0">
                <a:cs typeface="Arial" panose="020B0604020202020204" pitchFamily="34" charset="0"/>
              </a:rPr>
              <a:t> </a:t>
            </a:r>
            <a:r>
              <a:rPr lang="en-US" sz="2400" dirty="0" err="1">
                <a:cs typeface="Arial" panose="020B0604020202020204" pitchFamily="34" charset="0"/>
              </a:rPr>
              <a:t>referaatissa</a:t>
            </a:r>
            <a:r>
              <a:rPr lang="en-US" sz="2400" dirty="0">
                <a:cs typeface="Arial" panose="020B0604020202020204" pitchFamily="34" charset="0"/>
              </a:rPr>
              <a:t> </a:t>
            </a:r>
            <a:r>
              <a:rPr lang="en-US" sz="2400" dirty="0" err="1">
                <a:cs typeface="Arial" panose="020B0604020202020204" pitchFamily="34" charset="0"/>
              </a:rPr>
              <a:t>ei</a:t>
            </a:r>
            <a:r>
              <a:rPr lang="en-US" sz="2400" dirty="0">
                <a:cs typeface="Arial" panose="020B0604020202020204" pitchFamily="34" charset="0"/>
              </a:rPr>
              <a:t> ole? </a:t>
            </a:r>
          </a:p>
          <a:p>
            <a:pPr lvl="2">
              <a:lnSpc>
                <a:spcPct val="110000"/>
              </a:lnSpc>
            </a:pPr>
            <a:endParaRPr lang="en-US" sz="2400" dirty="0">
              <a:cs typeface="Arial" panose="020B0604020202020204" pitchFamily="34" charset="0"/>
            </a:endParaRPr>
          </a:p>
          <a:p>
            <a:endParaRPr lang="fi-FI" dirty="0"/>
          </a:p>
        </p:txBody>
      </p:sp>
      <p:pic>
        <p:nvPicPr>
          <p:cNvPr id="8" name="Sisällön paikkamerkki 7" descr="Avoin kirja&#10;">
            <a:extLst>
              <a:ext uri="{FF2B5EF4-FFF2-40B4-BE49-F238E27FC236}">
                <a16:creationId xmlns:a16="http://schemas.microsoft.com/office/drawing/2014/main" id="{3D2BE55F-8C67-00A2-69FE-E32A782DDD70}"/>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0355" y="2762250"/>
            <a:ext cx="1229966" cy="1229966"/>
          </a:xfrm>
        </p:spPr>
      </p:pic>
      <p:sp>
        <p:nvSpPr>
          <p:cNvPr id="5" name="Päivämäärän paikkamerkki 4">
            <a:extLst>
              <a:ext uri="{FF2B5EF4-FFF2-40B4-BE49-F238E27FC236}">
                <a16:creationId xmlns:a16="http://schemas.microsoft.com/office/drawing/2014/main" id="{1A10415A-C5D3-BB23-74F3-A180754EE98D}"/>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7" name="Dian numeron paikkamerkki 6">
            <a:extLst>
              <a:ext uri="{FF2B5EF4-FFF2-40B4-BE49-F238E27FC236}">
                <a16:creationId xmlns:a16="http://schemas.microsoft.com/office/drawing/2014/main" id="{C28FE206-0E98-9E7D-048B-4F7469FFA97D}"/>
              </a:ext>
            </a:extLst>
          </p:cNvPr>
          <p:cNvSpPr>
            <a:spLocks noGrp="1"/>
          </p:cNvSpPr>
          <p:nvPr>
            <p:ph type="sldNum" sz="quarter" idx="4"/>
          </p:nvPr>
        </p:nvSpPr>
        <p:spPr/>
        <p:txBody>
          <a:bodyPr/>
          <a:lstStyle/>
          <a:p>
            <a:fld id="{49D43B8D-3A48-4AF4-9D47-972388EB9581}" type="slidenum">
              <a:rPr lang="en-FI" smtClean="0"/>
              <a:pPr/>
              <a:t>35</a:t>
            </a:fld>
            <a:endParaRPr lang="en-FI"/>
          </a:p>
        </p:txBody>
      </p:sp>
    </p:spTree>
    <p:extLst>
      <p:ext uri="{BB962C8B-B14F-4D97-AF65-F5344CB8AC3E}">
        <p14:creationId xmlns:p14="http://schemas.microsoft.com/office/powerpoint/2010/main" val="1101090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6E6ECC9-DA98-48F2-9D0A-2B34E4C64861}"/>
              </a:ext>
            </a:extLst>
          </p:cNvPr>
          <p:cNvSpPr>
            <a:spLocks noGrp="1"/>
          </p:cNvSpPr>
          <p:nvPr>
            <p:ph type="dt" sz="half" idx="2"/>
          </p:nvPr>
        </p:nvSpPr>
        <p:spPr/>
        <p:txBody>
          <a:bodyPr/>
          <a:lstStyle/>
          <a:p>
            <a:fld id="{76947837-2250-4C6B-B95E-54C3E84FA4CE}" type="datetime1">
              <a:rPr lang="fi-FI" smtClean="0"/>
              <a:pPr/>
              <a:t>13.7.2023</a:t>
            </a:fld>
            <a:endParaRPr lang="fi-FI"/>
          </a:p>
        </p:txBody>
      </p:sp>
      <p:sp>
        <p:nvSpPr>
          <p:cNvPr id="6" name="Dian numeron paikkamerkki 5">
            <a:extLst>
              <a:ext uri="{FF2B5EF4-FFF2-40B4-BE49-F238E27FC236}">
                <a16:creationId xmlns:a16="http://schemas.microsoft.com/office/drawing/2014/main" id="{08888744-F131-4EEE-9B70-84864DDA2F97}"/>
              </a:ext>
            </a:extLst>
          </p:cNvPr>
          <p:cNvSpPr>
            <a:spLocks noGrp="1"/>
          </p:cNvSpPr>
          <p:nvPr>
            <p:ph type="sldNum" sz="quarter" idx="4"/>
          </p:nvPr>
        </p:nvSpPr>
        <p:spPr/>
        <p:txBody>
          <a:bodyPr/>
          <a:lstStyle/>
          <a:p>
            <a:fld id="{49D43B8D-3A48-4AF4-9D47-972388EB9581}" type="slidenum">
              <a:rPr lang="fi-FI" smtClean="0"/>
              <a:pPr/>
              <a:t>36</a:t>
            </a:fld>
            <a:endParaRPr lang="fi-FI"/>
          </a:p>
        </p:txBody>
      </p:sp>
      <p:sp>
        <p:nvSpPr>
          <p:cNvPr id="2" name="Otsikko 1">
            <a:extLst>
              <a:ext uri="{FF2B5EF4-FFF2-40B4-BE49-F238E27FC236}">
                <a16:creationId xmlns:a16="http://schemas.microsoft.com/office/drawing/2014/main" id="{80921203-A19C-4004-9A1C-704FC94DEA3D}"/>
              </a:ext>
            </a:extLst>
          </p:cNvPr>
          <p:cNvSpPr>
            <a:spLocks noGrp="1"/>
          </p:cNvSpPr>
          <p:nvPr>
            <p:ph type="ctrTitle"/>
          </p:nvPr>
        </p:nvSpPr>
        <p:spPr/>
        <p:txBody>
          <a:bodyPr/>
          <a:lstStyle/>
          <a:p>
            <a:r>
              <a:rPr lang="fi-FI" dirty="0"/>
              <a:t>Referointiharjoitukset jatkuvat</a:t>
            </a:r>
          </a:p>
        </p:txBody>
      </p:sp>
    </p:spTree>
    <p:extLst>
      <p:ext uri="{BB962C8B-B14F-4D97-AF65-F5344CB8AC3E}">
        <p14:creationId xmlns:p14="http://schemas.microsoft.com/office/powerpoint/2010/main" val="4230003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7B5A03-D2A5-7435-6696-93B9F8225BEB}"/>
              </a:ext>
            </a:extLst>
          </p:cNvPr>
          <p:cNvSpPr>
            <a:spLocks noGrp="1"/>
          </p:cNvSpPr>
          <p:nvPr>
            <p:ph type="title"/>
          </p:nvPr>
        </p:nvSpPr>
        <p:spPr/>
        <p:txBody>
          <a:bodyPr>
            <a:normAutofit fontScale="90000"/>
          </a:bodyPr>
          <a:lstStyle/>
          <a:p>
            <a:r>
              <a:rPr lang="fi-FI" dirty="0"/>
              <a:t>Referoi 1–2 virkkeellä kappale, jossa kerrotaan tunteiden tehtävistä. Aloita: </a:t>
            </a:r>
            <a:r>
              <a:rPr lang="fi-FI" i="1" dirty="0"/>
              <a:t>Tunteilla on tärkeitä tehtäviä. Ne - - </a:t>
            </a:r>
          </a:p>
        </p:txBody>
      </p:sp>
      <p:sp>
        <p:nvSpPr>
          <p:cNvPr id="3" name="Sisällön paikkamerkki 2">
            <a:extLst>
              <a:ext uri="{FF2B5EF4-FFF2-40B4-BE49-F238E27FC236}">
                <a16:creationId xmlns:a16="http://schemas.microsoft.com/office/drawing/2014/main" id="{602A549C-F705-5C21-662A-A4A2B6278235}"/>
              </a:ext>
            </a:extLst>
          </p:cNvPr>
          <p:cNvSpPr>
            <a:spLocks noGrp="1"/>
          </p:cNvSpPr>
          <p:nvPr>
            <p:ph sz="half" idx="1"/>
          </p:nvPr>
        </p:nvSpPr>
        <p:spPr>
          <a:xfrm>
            <a:off x="576091" y="2169021"/>
            <a:ext cx="9396449" cy="3719937"/>
          </a:xfrm>
        </p:spPr>
        <p:txBody>
          <a:bodyPr>
            <a:normAutofit/>
          </a:bodyPr>
          <a:lstStyle/>
          <a:p>
            <a:pPr marL="0" indent="0">
              <a:lnSpc>
                <a:spcPct val="115000"/>
              </a:lnSpc>
              <a:spcAft>
                <a:spcPts val="1000"/>
              </a:spcAft>
              <a:buNone/>
            </a:pPr>
            <a:r>
              <a:rPr lang="fi-FI" sz="1800" b="1" dirty="0">
                <a:effectLst/>
                <a:ea typeface="Times New Roman" panose="02020603050405020304" pitchFamily="18" charset="0"/>
                <a:cs typeface="Times New Roman" panose="02020603050405020304" pitchFamily="18" charset="0"/>
              </a:rPr>
              <a:t>Tunteet turvaavat hyvinvointia </a:t>
            </a:r>
            <a:endParaRPr lang="fi-FI" sz="1800" dirty="0">
              <a:effectLst/>
              <a:ea typeface="Calibri" panose="020F0502020204030204" pitchFamily="34" charset="0"/>
              <a:cs typeface="Times New Roman" panose="02020603050405020304" pitchFamily="18" charset="0"/>
            </a:endParaRPr>
          </a:p>
          <a:p>
            <a:pPr marL="0" indent="0">
              <a:lnSpc>
                <a:spcPct val="115000"/>
              </a:lnSpc>
              <a:spcAft>
                <a:spcPts val="1200"/>
              </a:spcAft>
              <a:buNone/>
            </a:pPr>
            <a:r>
              <a:rPr lang="fi-FI" sz="1800" dirty="0">
                <a:effectLst/>
                <a:ea typeface="Times New Roman" panose="02020603050405020304" pitchFamily="18" charset="0"/>
                <a:cs typeface="Times New Roman" panose="02020603050405020304" pitchFamily="18" charset="0"/>
              </a:rPr>
              <a:t>Tunteiden biologinen tarkoitus on yksinkertainen: ne saavat ihmisen lähestymään hyvinvointia edistäviä asioita ja välttämään vaarallisia asioita. Lauri Nummenmaa vertaa tunteita termostaattiin, joka pitää huoneen lämpötilan sopivana.</a:t>
            </a:r>
            <a:br>
              <a:rPr lang="fi-FI" sz="1800" dirty="0">
                <a:effectLst/>
                <a:ea typeface="Times New Roman" panose="02020603050405020304" pitchFamily="18" charset="0"/>
                <a:cs typeface="Times New Roman" panose="02020603050405020304" pitchFamily="18" charset="0"/>
              </a:rPr>
            </a:br>
            <a:r>
              <a:rPr lang="fi-FI" sz="1800" dirty="0">
                <a:effectLst/>
                <a:ea typeface="Times New Roman" panose="02020603050405020304" pitchFamily="18" charset="0"/>
                <a:cs typeface="Times New Roman" panose="02020603050405020304" pitchFamily="18" charset="0"/>
              </a:rPr>
              <a:t>”Keho tarvitsee järjestelmää, joka pitää sen tasapainossa”, Nummenmaa sanoo. Pienetkin poikkeamat esimerkiksi veren sokeri- ja happipitoisuudessa tai happo-emästasapainossa ovat vaarallisia niin ihmiselle kuin muillekin eliöille.</a:t>
            </a:r>
            <a:br>
              <a:rPr lang="fi-FI" sz="1800" dirty="0">
                <a:effectLst/>
                <a:ea typeface="Times New Roman" panose="02020603050405020304" pitchFamily="18" charset="0"/>
                <a:cs typeface="Times New Roman" panose="02020603050405020304" pitchFamily="18" charset="0"/>
              </a:rPr>
            </a:br>
            <a:r>
              <a:rPr lang="fi-FI" sz="1800" dirty="0">
                <a:effectLst/>
                <a:ea typeface="Times New Roman" panose="02020603050405020304" pitchFamily="18" charset="0"/>
                <a:cs typeface="Times New Roman" panose="02020603050405020304" pitchFamily="18" charset="0"/>
              </a:rPr>
              <a:t>”Tunteet auttavat varmistamaan, että kehon tila pysyy oikeissa rajoissa. Ne motivoivat korjaamaan puutteen tai nauttimaan hyvästä ympäristöstä.”</a:t>
            </a:r>
            <a:endParaRPr lang="fi-FI" sz="1800" dirty="0">
              <a:effectLst/>
              <a:ea typeface="Calibri" panose="020F0502020204030204" pitchFamily="34" charset="0"/>
              <a:cs typeface="Times New Roman" panose="02020603050405020304" pitchFamily="18" charset="0"/>
            </a:endParaRPr>
          </a:p>
          <a:p>
            <a:endParaRPr lang="fi-FI" dirty="0"/>
          </a:p>
        </p:txBody>
      </p:sp>
      <p:sp>
        <p:nvSpPr>
          <p:cNvPr id="5" name="Päivämäärän paikkamerkki 4">
            <a:extLst>
              <a:ext uri="{FF2B5EF4-FFF2-40B4-BE49-F238E27FC236}">
                <a16:creationId xmlns:a16="http://schemas.microsoft.com/office/drawing/2014/main" id="{74294043-A703-7213-F932-9AF7021854FD}"/>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7" name="Dian numeron paikkamerkki 6">
            <a:extLst>
              <a:ext uri="{FF2B5EF4-FFF2-40B4-BE49-F238E27FC236}">
                <a16:creationId xmlns:a16="http://schemas.microsoft.com/office/drawing/2014/main" id="{2AA98954-1A96-38C7-84EF-72A349035C33}"/>
              </a:ext>
            </a:extLst>
          </p:cNvPr>
          <p:cNvSpPr>
            <a:spLocks noGrp="1"/>
          </p:cNvSpPr>
          <p:nvPr>
            <p:ph type="sldNum" sz="quarter" idx="4"/>
          </p:nvPr>
        </p:nvSpPr>
        <p:spPr/>
        <p:txBody>
          <a:bodyPr/>
          <a:lstStyle/>
          <a:p>
            <a:fld id="{49D43B8D-3A48-4AF4-9D47-972388EB9581}" type="slidenum">
              <a:rPr lang="en-FI" smtClean="0"/>
              <a:pPr/>
              <a:t>37</a:t>
            </a:fld>
            <a:endParaRPr lang="en-FI"/>
          </a:p>
        </p:txBody>
      </p:sp>
    </p:spTree>
    <p:extLst>
      <p:ext uri="{BB962C8B-B14F-4D97-AF65-F5344CB8AC3E}">
        <p14:creationId xmlns:p14="http://schemas.microsoft.com/office/powerpoint/2010/main" val="10109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7B5A03-D2A5-7435-6696-93B9F8225BEB}"/>
              </a:ext>
            </a:extLst>
          </p:cNvPr>
          <p:cNvSpPr>
            <a:spLocks noGrp="1"/>
          </p:cNvSpPr>
          <p:nvPr>
            <p:ph type="title"/>
          </p:nvPr>
        </p:nvSpPr>
        <p:spPr/>
        <p:txBody>
          <a:bodyPr>
            <a:normAutofit/>
          </a:bodyPr>
          <a:lstStyle/>
          <a:p>
            <a:r>
              <a:rPr lang="fi-FI" dirty="0"/>
              <a:t>Referoi 1–2 virkkeellä kappale, jossa kerrotaan vauvan tunteista. Aloita: </a:t>
            </a:r>
            <a:r>
              <a:rPr lang="fi-FI" i="1" dirty="0"/>
              <a:t>Vauvan tunteet näkyvät - - </a:t>
            </a:r>
          </a:p>
        </p:txBody>
      </p:sp>
      <p:sp>
        <p:nvSpPr>
          <p:cNvPr id="3" name="Sisällön paikkamerkki 2">
            <a:extLst>
              <a:ext uri="{FF2B5EF4-FFF2-40B4-BE49-F238E27FC236}">
                <a16:creationId xmlns:a16="http://schemas.microsoft.com/office/drawing/2014/main" id="{602A549C-F705-5C21-662A-A4A2B6278235}"/>
              </a:ext>
            </a:extLst>
          </p:cNvPr>
          <p:cNvSpPr>
            <a:spLocks noGrp="1"/>
          </p:cNvSpPr>
          <p:nvPr>
            <p:ph sz="half" idx="1"/>
          </p:nvPr>
        </p:nvSpPr>
        <p:spPr>
          <a:xfrm>
            <a:off x="576091" y="2169021"/>
            <a:ext cx="10126253" cy="3719937"/>
          </a:xfrm>
        </p:spPr>
        <p:txBody>
          <a:bodyPr>
            <a:noAutofit/>
          </a:bodyPr>
          <a:lstStyle/>
          <a:p>
            <a:pPr marL="0" indent="0">
              <a:lnSpc>
                <a:spcPct val="107000"/>
              </a:lnSpc>
              <a:spcBef>
                <a:spcPts val="200"/>
              </a:spcBef>
              <a:buNone/>
            </a:pPr>
            <a:r>
              <a:rPr lang="fi-FI" sz="1400" b="1" dirty="0">
                <a:solidFill>
                  <a:srgbClr val="2F5496"/>
                </a:solidFill>
                <a:effectLst/>
                <a:ea typeface="Times New Roman" panose="02020603050405020304" pitchFamily="18" charset="0"/>
                <a:cs typeface="Times New Roman" panose="02020603050405020304" pitchFamily="18" charset="0"/>
              </a:rPr>
              <a:t>Tunnekieli on ensi kieli </a:t>
            </a:r>
          </a:p>
          <a:p>
            <a:pPr marL="0" indent="0">
              <a:buNone/>
            </a:pPr>
            <a:r>
              <a:rPr lang="fi-FI" sz="1400" dirty="0">
                <a:effectLst/>
                <a:ea typeface="Times New Roman" panose="02020603050405020304" pitchFamily="18" charset="0"/>
              </a:rPr>
              <a:t>Yksilönkehitys heijastaa tunnejärjestelmän evolutiivista kehitystä. Vastasyntyneellä ei vielä ole järkeä, mutta tunteet jylläävät jo voimakkaina. Tunteet ovat ihmisen ensimmäinen kieli. Ne näkyvät suoraan vauvan ilmeissä, äänessä ja kehossa. Tunteiden avulla vauva turvaa hyvinvointinsa. Vanhemmat voivat oppia tunnistamaan itkusta ja kehonkielestä, onko hän nälkäinen, väsynyt, yksinäinen vai kipeä.</a:t>
            </a:r>
          </a:p>
          <a:p>
            <a:pPr marL="0" indent="0">
              <a:buNone/>
            </a:pPr>
            <a:r>
              <a:rPr lang="fi-FI" sz="1400" dirty="0">
                <a:effectLst/>
                <a:ea typeface="Times New Roman" panose="02020603050405020304" pitchFamily="18" charset="0"/>
              </a:rPr>
              <a:t>Vastasyntynyt ei tiedosta tunteitaan, koska hänen aivokuorensa tunnealueet eivät vielä toimi. Samasta syystä hän ei pysty säätelemään tunteitaan. Itku, ilmeet ja äänteet kumpuavat limbisen järjestelmän ytimestä, joka kypsyy pääpiirteissään jo sikiöaikana. Aivokuoren tunnealueet alkavat heräillä ja tietoisuus orastaa noin puolivuotiaana. Jarrut kuitenkin puuttuvat vielä pitkään. Itsesäätelyyn tarvittavat otsalohkon alueet kehittyvät vauhdikkaimmin 3–7 vuoden tietämillä, mutta kehitys jatkuu pitkälle aikuisuuteen.</a:t>
            </a:r>
          </a:p>
        </p:txBody>
      </p:sp>
      <p:sp>
        <p:nvSpPr>
          <p:cNvPr id="5" name="Päivämäärän paikkamerkki 4">
            <a:extLst>
              <a:ext uri="{FF2B5EF4-FFF2-40B4-BE49-F238E27FC236}">
                <a16:creationId xmlns:a16="http://schemas.microsoft.com/office/drawing/2014/main" id="{74294043-A703-7213-F932-9AF7021854FD}"/>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7" name="Dian numeron paikkamerkki 6">
            <a:extLst>
              <a:ext uri="{FF2B5EF4-FFF2-40B4-BE49-F238E27FC236}">
                <a16:creationId xmlns:a16="http://schemas.microsoft.com/office/drawing/2014/main" id="{2AA98954-1A96-38C7-84EF-72A349035C33}"/>
              </a:ext>
            </a:extLst>
          </p:cNvPr>
          <p:cNvSpPr>
            <a:spLocks noGrp="1"/>
          </p:cNvSpPr>
          <p:nvPr>
            <p:ph type="sldNum" sz="quarter" idx="4"/>
          </p:nvPr>
        </p:nvSpPr>
        <p:spPr/>
        <p:txBody>
          <a:bodyPr/>
          <a:lstStyle/>
          <a:p>
            <a:fld id="{49D43B8D-3A48-4AF4-9D47-972388EB9581}" type="slidenum">
              <a:rPr lang="en-FI" smtClean="0"/>
              <a:pPr/>
              <a:t>38</a:t>
            </a:fld>
            <a:endParaRPr lang="en-FI"/>
          </a:p>
        </p:txBody>
      </p:sp>
    </p:spTree>
    <p:extLst>
      <p:ext uri="{BB962C8B-B14F-4D97-AF65-F5344CB8AC3E}">
        <p14:creationId xmlns:p14="http://schemas.microsoft.com/office/powerpoint/2010/main" val="3354275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7E0DE7-099C-43C0-B3F7-58E86FF0F77E}"/>
              </a:ext>
            </a:extLst>
          </p:cNvPr>
          <p:cNvSpPr>
            <a:spLocks noGrp="1"/>
          </p:cNvSpPr>
          <p:nvPr>
            <p:ph type="title"/>
          </p:nvPr>
        </p:nvSpPr>
        <p:spPr/>
        <p:txBody>
          <a:bodyPr/>
          <a:lstStyle/>
          <a:p>
            <a:r>
              <a:rPr lang="fi-FI" dirty="0"/>
              <a:t>Referoinnin keinoja </a:t>
            </a:r>
            <a:r>
              <a:rPr lang="fi-FI" dirty="0">
                <a:solidFill>
                  <a:schemeClr val="tx1">
                    <a:lumMod val="60000"/>
                    <a:lumOff val="40000"/>
                  </a:schemeClr>
                </a:solidFill>
              </a:rPr>
              <a:t>1/2</a:t>
            </a:r>
          </a:p>
        </p:txBody>
      </p:sp>
      <p:sp>
        <p:nvSpPr>
          <p:cNvPr id="3" name="Sisällön paikkamerkki 2">
            <a:extLst>
              <a:ext uri="{FF2B5EF4-FFF2-40B4-BE49-F238E27FC236}">
                <a16:creationId xmlns:a16="http://schemas.microsoft.com/office/drawing/2014/main" id="{36E03172-A541-7C17-2115-A1337919AF9D}"/>
              </a:ext>
            </a:extLst>
          </p:cNvPr>
          <p:cNvSpPr>
            <a:spLocks noGrp="1"/>
          </p:cNvSpPr>
          <p:nvPr>
            <p:ph sz="half" idx="1"/>
          </p:nvPr>
        </p:nvSpPr>
        <p:spPr>
          <a:xfrm>
            <a:off x="576092" y="1752604"/>
            <a:ext cx="6225761" cy="3719937"/>
          </a:xfrm>
        </p:spPr>
        <p:txBody>
          <a:bodyPr>
            <a:noAutofit/>
          </a:bodyPr>
          <a:lstStyle/>
          <a:p>
            <a:r>
              <a:rPr lang="fi-FI" sz="1600" b="1" dirty="0">
                <a:effectLst/>
                <a:ea typeface="Times New Roman" panose="02020603050405020304" pitchFamily="18" charset="0"/>
              </a:rPr>
              <a:t>Että-lause: </a:t>
            </a:r>
            <a:r>
              <a:rPr lang="fi-FI" sz="1600" b="1" dirty="0">
                <a:ea typeface="Times New Roman" panose="02020603050405020304" pitchFamily="18" charset="0"/>
              </a:rPr>
              <a:t> </a:t>
            </a:r>
            <a:r>
              <a:rPr lang="fi-FI" sz="1600" i="1" dirty="0">
                <a:ea typeface="Times New Roman" panose="02020603050405020304" pitchFamily="18" charset="0"/>
              </a:rPr>
              <a:t>Puttonen ja Heikkinen (2018) toteavat, että tunteet eivät ole vain ihmistä itseään varten, vaan niillä on sosiaalista merkitystä.</a:t>
            </a:r>
          </a:p>
          <a:p>
            <a:r>
              <a:rPr lang="fi-FI" sz="1600" b="1" dirty="0">
                <a:effectLst/>
                <a:ea typeface="Times New Roman" panose="02020603050405020304" pitchFamily="18" charset="0"/>
              </a:rPr>
              <a:t>Kirjoittajan mukaan </a:t>
            </a:r>
            <a:r>
              <a:rPr lang="fi-FI" sz="1600" dirty="0">
                <a:effectLst/>
                <a:ea typeface="Times New Roman" panose="02020603050405020304" pitchFamily="18" charset="0"/>
              </a:rPr>
              <a:t>-rakenne</a:t>
            </a:r>
            <a:r>
              <a:rPr lang="fi-FI" sz="1600" dirty="0">
                <a:ea typeface="Times New Roman" panose="02020603050405020304" pitchFamily="18" charset="0"/>
              </a:rPr>
              <a:t>: </a:t>
            </a:r>
            <a:r>
              <a:rPr lang="fi-FI" sz="1600" i="1" dirty="0">
                <a:ea typeface="Times New Roman" panose="02020603050405020304" pitchFamily="18" charset="0"/>
              </a:rPr>
              <a:t>Puttosen ja Heikkisen (2018) mukaan, tunteet eivät ole vain ihmistä itseään varten, vaan niillä on sosiaalista merkitystä.</a:t>
            </a:r>
          </a:p>
          <a:p>
            <a:r>
              <a:rPr lang="fi-FI" sz="1600" b="1" dirty="0">
                <a:effectLst/>
                <a:ea typeface="Times New Roman" panose="02020603050405020304" pitchFamily="18" charset="0"/>
              </a:rPr>
              <a:t>Lauseenvastike: </a:t>
            </a:r>
            <a:r>
              <a:rPr lang="fi-FI" sz="1600" i="1" dirty="0">
                <a:effectLst/>
                <a:ea typeface="Times New Roman" panose="02020603050405020304" pitchFamily="18" charset="0"/>
              </a:rPr>
              <a:t>Puttonen ja </a:t>
            </a:r>
            <a:r>
              <a:rPr lang="fi-FI" sz="1600" i="1" dirty="0">
                <a:ea typeface="Times New Roman" panose="02020603050405020304" pitchFamily="18" charset="0"/>
              </a:rPr>
              <a:t>Heikkinen (2018) toteavat ihmisen olevan laumaelän, minkä vuoksi aivojemme oletustila on sosiaalinen.</a:t>
            </a:r>
            <a:endParaRPr lang="fi-FI" sz="1600" i="1" dirty="0">
              <a:effectLst/>
              <a:ea typeface="Times New Roman" panose="02020603050405020304" pitchFamily="18" charset="0"/>
            </a:endParaRPr>
          </a:p>
        </p:txBody>
      </p:sp>
      <p:pic>
        <p:nvPicPr>
          <p:cNvPr id="8" name="Sisällön paikkamerkki 7" descr="Hehkulamppu ja lyijykynä">
            <a:extLst>
              <a:ext uri="{FF2B5EF4-FFF2-40B4-BE49-F238E27FC236}">
                <a16:creationId xmlns:a16="http://schemas.microsoft.com/office/drawing/2014/main" id="{C6D4B47D-6BC4-8525-C620-ACEC42CEDDF0}"/>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7747" y="2762250"/>
            <a:ext cx="1361032" cy="1361032"/>
          </a:xfrm>
        </p:spPr>
      </p:pic>
      <p:sp>
        <p:nvSpPr>
          <p:cNvPr id="7" name="Dian numeron paikkamerkki 6">
            <a:extLst>
              <a:ext uri="{FF2B5EF4-FFF2-40B4-BE49-F238E27FC236}">
                <a16:creationId xmlns:a16="http://schemas.microsoft.com/office/drawing/2014/main" id="{C28FE206-0E98-9E7D-048B-4F7469FFA97D}"/>
              </a:ext>
            </a:extLst>
          </p:cNvPr>
          <p:cNvSpPr>
            <a:spLocks noGrp="1"/>
          </p:cNvSpPr>
          <p:nvPr>
            <p:ph type="sldNum" sz="quarter" idx="4"/>
          </p:nvPr>
        </p:nvSpPr>
        <p:spPr/>
        <p:txBody>
          <a:bodyPr/>
          <a:lstStyle/>
          <a:p>
            <a:fld id="{49D43B8D-3A48-4AF4-9D47-972388EB9581}" type="slidenum">
              <a:rPr lang="en-FI" smtClean="0"/>
              <a:pPr/>
              <a:t>39</a:t>
            </a:fld>
            <a:endParaRPr lang="en-FI"/>
          </a:p>
        </p:txBody>
      </p:sp>
    </p:spTree>
    <p:extLst>
      <p:ext uri="{BB962C8B-B14F-4D97-AF65-F5344CB8AC3E}">
        <p14:creationId xmlns:p14="http://schemas.microsoft.com/office/powerpoint/2010/main" val="341077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6C9272-2E05-724B-AC0D-4305E3D67533}"/>
              </a:ext>
            </a:extLst>
          </p:cNvPr>
          <p:cNvSpPr>
            <a:spLocks noGrp="1"/>
          </p:cNvSpPr>
          <p:nvPr>
            <p:ph type="title"/>
          </p:nvPr>
        </p:nvSpPr>
        <p:spPr/>
        <p:txBody>
          <a:bodyPr/>
          <a:lstStyle/>
          <a:p>
            <a:r>
              <a:rPr lang="fi-FI" dirty="0"/>
              <a:t>Mitä on referointi? </a:t>
            </a:r>
            <a:r>
              <a:rPr lang="fi-FI" dirty="0">
                <a:solidFill>
                  <a:schemeClr val="tx1">
                    <a:lumMod val="60000"/>
                    <a:lumOff val="40000"/>
                  </a:schemeClr>
                </a:solidFill>
              </a:rPr>
              <a:t>2/2</a:t>
            </a:r>
          </a:p>
        </p:txBody>
      </p:sp>
      <p:sp>
        <p:nvSpPr>
          <p:cNvPr id="3" name="Sisällön paikkamerkki 2">
            <a:extLst>
              <a:ext uri="{FF2B5EF4-FFF2-40B4-BE49-F238E27FC236}">
                <a16:creationId xmlns:a16="http://schemas.microsoft.com/office/drawing/2014/main" id="{9ABC7EF9-2457-178B-F153-8EA29A6A42E9}"/>
              </a:ext>
            </a:extLst>
          </p:cNvPr>
          <p:cNvSpPr>
            <a:spLocks noGrp="1"/>
          </p:cNvSpPr>
          <p:nvPr>
            <p:ph sz="half" idx="1"/>
          </p:nvPr>
        </p:nvSpPr>
        <p:spPr/>
        <p:txBody>
          <a:bodyPr>
            <a:normAutofit fontScale="92500"/>
          </a:bodyPr>
          <a:lstStyle/>
          <a:p>
            <a:r>
              <a:rPr lang="fi-FI" b="1" dirty="0"/>
              <a:t>Kommentoivassa referaatissa </a:t>
            </a:r>
            <a:r>
              <a:rPr lang="fi-FI" dirty="0"/>
              <a:t>yhdistät näihin muiden ajatuksiin myös omia ajatuksiasi. </a:t>
            </a:r>
          </a:p>
          <a:p>
            <a:r>
              <a:rPr lang="fi-FI" b="1" dirty="0"/>
              <a:t>Referoija </a:t>
            </a:r>
            <a:r>
              <a:rPr lang="fi-FI" dirty="0"/>
              <a:t>(eli se, joka referoi) usein lyhentää alkutekstin ajatuksia. Referaatissa esitetään asiat samoin kuin alkuperäisessä tekstissä. Toisen sanoja ei saa muunnella. </a:t>
            </a:r>
          </a:p>
          <a:p>
            <a:r>
              <a:rPr lang="fi-FI" dirty="0"/>
              <a:t>Referoidut kohdat merkitään </a:t>
            </a:r>
            <a:r>
              <a:rPr lang="fi-FI" b="1" dirty="0"/>
              <a:t>lähdeviitteillä</a:t>
            </a:r>
            <a:r>
              <a:rPr lang="fi-FI" dirty="0"/>
              <a:t>. Viitemerkinnät ovat osa tekijänoikeuksien kunnioittamista.</a:t>
            </a:r>
          </a:p>
        </p:txBody>
      </p:sp>
      <p:sp>
        <p:nvSpPr>
          <p:cNvPr id="4" name="Päivämäärän paikkamerkki 3">
            <a:extLst>
              <a:ext uri="{FF2B5EF4-FFF2-40B4-BE49-F238E27FC236}">
                <a16:creationId xmlns:a16="http://schemas.microsoft.com/office/drawing/2014/main" id="{B4EC420E-4551-0750-369E-175D322743A2}"/>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6" name="Dian numeron paikkamerkki 5">
            <a:extLst>
              <a:ext uri="{FF2B5EF4-FFF2-40B4-BE49-F238E27FC236}">
                <a16:creationId xmlns:a16="http://schemas.microsoft.com/office/drawing/2014/main" id="{D6271B44-FE41-FF22-EE23-304FF2F9C2E9}"/>
              </a:ext>
            </a:extLst>
          </p:cNvPr>
          <p:cNvSpPr>
            <a:spLocks noGrp="1"/>
          </p:cNvSpPr>
          <p:nvPr>
            <p:ph type="sldNum" sz="quarter" idx="12"/>
          </p:nvPr>
        </p:nvSpPr>
        <p:spPr/>
        <p:txBody>
          <a:bodyPr/>
          <a:lstStyle/>
          <a:p>
            <a:fld id="{49D43B8D-3A48-4AF4-9D47-972388EB9581}" type="slidenum">
              <a:rPr lang="en-FI" smtClean="0"/>
              <a:pPr/>
              <a:t>4</a:t>
            </a:fld>
            <a:endParaRPr lang="en-FI"/>
          </a:p>
        </p:txBody>
      </p:sp>
    </p:spTree>
    <p:extLst>
      <p:ext uri="{BB962C8B-B14F-4D97-AF65-F5344CB8AC3E}">
        <p14:creationId xmlns:p14="http://schemas.microsoft.com/office/powerpoint/2010/main" val="4016243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7E0DE7-099C-43C0-B3F7-58E86FF0F77E}"/>
              </a:ext>
            </a:extLst>
          </p:cNvPr>
          <p:cNvSpPr>
            <a:spLocks noGrp="1"/>
          </p:cNvSpPr>
          <p:nvPr>
            <p:ph type="title"/>
          </p:nvPr>
        </p:nvSpPr>
        <p:spPr/>
        <p:txBody>
          <a:bodyPr/>
          <a:lstStyle/>
          <a:p>
            <a:r>
              <a:rPr lang="fi-FI" dirty="0"/>
              <a:t>Referoinnin keinoja </a:t>
            </a:r>
            <a:r>
              <a:rPr lang="fi-FI" dirty="0">
                <a:solidFill>
                  <a:schemeClr val="tx1">
                    <a:lumMod val="60000"/>
                    <a:lumOff val="40000"/>
                  </a:schemeClr>
                </a:solidFill>
              </a:rPr>
              <a:t>2/2</a:t>
            </a:r>
          </a:p>
        </p:txBody>
      </p:sp>
      <p:sp>
        <p:nvSpPr>
          <p:cNvPr id="3" name="Sisällön paikkamerkki 2">
            <a:extLst>
              <a:ext uri="{FF2B5EF4-FFF2-40B4-BE49-F238E27FC236}">
                <a16:creationId xmlns:a16="http://schemas.microsoft.com/office/drawing/2014/main" id="{36E03172-A541-7C17-2115-A1337919AF9D}"/>
              </a:ext>
            </a:extLst>
          </p:cNvPr>
          <p:cNvSpPr>
            <a:spLocks noGrp="1"/>
          </p:cNvSpPr>
          <p:nvPr>
            <p:ph sz="half" idx="1"/>
          </p:nvPr>
        </p:nvSpPr>
        <p:spPr>
          <a:xfrm>
            <a:off x="576092" y="1752604"/>
            <a:ext cx="6539892" cy="3719937"/>
          </a:xfrm>
        </p:spPr>
        <p:txBody>
          <a:bodyPr>
            <a:noAutofit/>
          </a:bodyPr>
          <a:lstStyle/>
          <a:p>
            <a:r>
              <a:rPr lang="fi-FI" sz="1600" b="1" dirty="0">
                <a:effectLst/>
                <a:ea typeface="Times New Roman" panose="02020603050405020304" pitchFamily="18" charset="0"/>
              </a:rPr>
              <a:t>Tiivistetty kuvaus: </a:t>
            </a:r>
            <a:r>
              <a:rPr lang="fi-FI" sz="1600" i="1" dirty="0">
                <a:effectLst/>
                <a:ea typeface="Times New Roman" panose="02020603050405020304" pitchFamily="18" charset="0"/>
              </a:rPr>
              <a:t>Puttonen ja Heikkinen (2018) pohtivat tunteiden merkitystä.</a:t>
            </a:r>
            <a:r>
              <a:rPr lang="fi-FI" sz="1600" dirty="0">
                <a:effectLst/>
                <a:ea typeface="Times New Roman" panose="02020603050405020304" pitchFamily="18" charset="0"/>
              </a:rPr>
              <a:t> </a:t>
            </a:r>
          </a:p>
          <a:p>
            <a:r>
              <a:rPr lang="fi-FI" sz="1600" b="1" dirty="0"/>
              <a:t>Sitaatti</a:t>
            </a:r>
            <a:r>
              <a:rPr lang="fi-FI" sz="1600" dirty="0"/>
              <a:t>, lainaus sanasta sanaan: </a:t>
            </a:r>
            <a:r>
              <a:rPr lang="fi-FI" sz="1600" i="1" dirty="0"/>
              <a:t>”</a:t>
            </a:r>
            <a:r>
              <a:rPr lang="fi-FI" sz="1600" i="1" dirty="0">
                <a:effectLst/>
                <a:ea typeface="Times New Roman" panose="02020603050405020304" pitchFamily="18" charset="0"/>
              </a:rPr>
              <a:t>Tunteet eivät ole vain itseämme varten. Ihminen on laumaeläin, joten aivojemme oletustila on sosiaalinen.” Muista lainausmerkit!</a:t>
            </a:r>
          </a:p>
          <a:p>
            <a:r>
              <a:rPr lang="fi-FI" sz="1600" dirty="0"/>
              <a:t>Olennaista on </a:t>
            </a:r>
            <a:r>
              <a:rPr lang="fi-FI" sz="1600" b="1" dirty="0"/>
              <a:t>referoiva ote (kirjoittaja mukana):</a:t>
            </a:r>
            <a:r>
              <a:rPr lang="fi-FI" sz="1600" dirty="0"/>
              <a:t> </a:t>
            </a:r>
            <a:br>
              <a:rPr lang="fi-FI" sz="1600" dirty="0"/>
            </a:br>
            <a:r>
              <a:rPr lang="fi-FI" sz="1600" i="1" dirty="0"/>
              <a:t>Puttonen ja Heikkinen korostavat... Puttonen kertoo... Kirjoittajien mukaan...</a:t>
            </a:r>
            <a:br>
              <a:rPr lang="fi-FI" sz="1600" i="1" dirty="0"/>
            </a:br>
            <a:endParaRPr lang="fi-FI" sz="1600" i="1" dirty="0"/>
          </a:p>
        </p:txBody>
      </p:sp>
      <p:pic>
        <p:nvPicPr>
          <p:cNvPr id="8" name="Sisällön paikkamerkki 7" descr="Hehkulamppu ja lyijykynä">
            <a:extLst>
              <a:ext uri="{FF2B5EF4-FFF2-40B4-BE49-F238E27FC236}">
                <a16:creationId xmlns:a16="http://schemas.microsoft.com/office/drawing/2014/main" id="{C6D4B47D-6BC4-8525-C620-ACEC42CEDDF0}"/>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7747" y="2762250"/>
            <a:ext cx="1361032" cy="1361032"/>
          </a:xfrm>
        </p:spPr>
      </p:pic>
      <p:sp>
        <p:nvSpPr>
          <p:cNvPr id="7" name="Dian numeron paikkamerkki 6">
            <a:extLst>
              <a:ext uri="{FF2B5EF4-FFF2-40B4-BE49-F238E27FC236}">
                <a16:creationId xmlns:a16="http://schemas.microsoft.com/office/drawing/2014/main" id="{C28FE206-0E98-9E7D-048B-4F7469FFA97D}"/>
              </a:ext>
            </a:extLst>
          </p:cNvPr>
          <p:cNvSpPr>
            <a:spLocks noGrp="1"/>
          </p:cNvSpPr>
          <p:nvPr>
            <p:ph type="sldNum" sz="quarter" idx="4"/>
          </p:nvPr>
        </p:nvSpPr>
        <p:spPr/>
        <p:txBody>
          <a:bodyPr/>
          <a:lstStyle/>
          <a:p>
            <a:fld id="{49D43B8D-3A48-4AF4-9D47-972388EB9581}" type="slidenum">
              <a:rPr lang="en-FI" smtClean="0"/>
              <a:pPr/>
              <a:t>40</a:t>
            </a:fld>
            <a:endParaRPr lang="en-FI"/>
          </a:p>
        </p:txBody>
      </p:sp>
    </p:spTree>
    <p:extLst>
      <p:ext uri="{BB962C8B-B14F-4D97-AF65-F5344CB8AC3E}">
        <p14:creationId xmlns:p14="http://schemas.microsoft.com/office/powerpoint/2010/main" val="3438903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7E0DE7-099C-43C0-B3F7-58E86FF0F77E}"/>
              </a:ext>
            </a:extLst>
          </p:cNvPr>
          <p:cNvSpPr>
            <a:spLocks noGrp="1"/>
          </p:cNvSpPr>
          <p:nvPr>
            <p:ph type="title"/>
          </p:nvPr>
        </p:nvSpPr>
        <p:spPr/>
        <p:txBody>
          <a:bodyPr/>
          <a:lstStyle/>
          <a:p>
            <a:r>
              <a:rPr lang="fi-FI" dirty="0"/>
              <a:t>Tee tekstistä parin kanssa referaatti</a:t>
            </a:r>
          </a:p>
        </p:txBody>
      </p:sp>
      <p:sp>
        <p:nvSpPr>
          <p:cNvPr id="3" name="Sisällön paikkamerkki 2">
            <a:extLst>
              <a:ext uri="{FF2B5EF4-FFF2-40B4-BE49-F238E27FC236}">
                <a16:creationId xmlns:a16="http://schemas.microsoft.com/office/drawing/2014/main" id="{36E03172-A541-7C17-2115-A1337919AF9D}"/>
              </a:ext>
            </a:extLst>
          </p:cNvPr>
          <p:cNvSpPr>
            <a:spLocks noGrp="1"/>
          </p:cNvSpPr>
          <p:nvPr>
            <p:ph sz="half" idx="1"/>
          </p:nvPr>
        </p:nvSpPr>
        <p:spPr/>
        <p:txBody>
          <a:bodyPr>
            <a:normAutofit fontScale="55000" lnSpcReduction="20000"/>
          </a:bodyPr>
          <a:lstStyle/>
          <a:p>
            <a:pPr marL="914400" lvl="1" indent="-457200">
              <a:lnSpc>
                <a:spcPct val="160000"/>
              </a:lnSpc>
              <a:buFont typeface="Wingdings" panose="05000000000000000000" pitchFamily="2" charset="2"/>
              <a:buChar char="à"/>
            </a:pPr>
            <a:r>
              <a:rPr lang="fi-FI" sz="3100">
                <a:solidFill>
                  <a:schemeClr val="tx1"/>
                </a:solidFill>
                <a:cs typeface="Arial" panose="020B0604020202020204" pitchFamily="34" charset="0"/>
              </a:rPr>
              <a:t>Käyttäkää apuna miellekarttaa.</a:t>
            </a:r>
          </a:p>
          <a:p>
            <a:pPr marL="914400" lvl="1" indent="-457200">
              <a:lnSpc>
                <a:spcPct val="160000"/>
              </a:lnSpc>
              <a:buFont typeface="Wingdings" panose="05000000000000000000" pitchFamily="2" charset="2"/>
              <a:buChar char="à"/>
            </a:pPr>
            <a:r>
              <a:rPr lang="fi-FI" sz="3100">
                <a:solidFill>
                  <a:schemeClr val="tx1"/>
                </a:solidFill>
                <a:cs typeface="Arial" panose="020B0604020202020204" pitchFamily="34" charset="0"/>
              </a:rPr>
              <a:t>Kertokaa </a:t>
            </a:r>
            <a:r>
              <a:rPr lang="fi-FI" sz="3100" b="1">
                <a:solidFill>
                  <a:schemeClr val="tx1"/>
                </a:solidFill>
                <a:cs typeface="Arial" panose="020B0604020202020204" pitchFamily="34" charset="0"/>
              </a:rPr>
              <a:t>pääasiat</a:t>
            </a:r>
            <a:r>
              <a:rPr lang="fi-FI" sz="3100">
                <a:solidFill>
                  <a:schemeClr val="tx1"/>
                </a:solidFill>
                <a:cs typeface="Arial" panose="020B0604020202020204" pitchFamily="34" charset="0"/>
              </a:rPr>
              <a:t>.</a:t>
            </a:r>
          </a:p>
          <a:p>
            <a:pPr marL="914400" lvl="1" indent="-457200">
              <a:lnSpc>
                <a:spcPct val="160000"/>
              </a:lnSpc>
              <a:buFont typeface="Wingdings" panose="05000000000000000000" pitchFamily="2" charset="2"/>
              <a:buChar char="à"/>
            </a:pPr>
            <a:r>
              <a:rPr lang="fi-FI" sz="3100">
                <a:solidFill>
                  <a:schemeClr val="tx1"/>
                </a:solidFill>
                <a:cs typeface="Arial" panose="020B0604020202020204" pitchFamily="34" charset="0"/>
              </a:rPr>
              <a:t>Kertokaa alkuperäisen tekstin kirjoittaja, otsikko, julkaisupaikka ja -aika.</a:t>
            </a:r>
          </a:p>
          <a:p>
            <a:pPr marL="914400" lvl="1" indent="-457200">
              <a:lnSpc>
                <a:spcPct val="160000"/>
              </a:lnSpc>
              <a:buFont typeface="Wingdings" panose="05000000000000000000" pitchFamily="2" charset="2"/>
              <a:buChar char="à"/>
            </a:pPr>
            <a:r>
              <a:rPr lang="fi-FI" sz="3100">
                <a:solidFill>
                  <a:schemeClr val="tx1"/>
                </a:solidFill>
                <a:cs typeface="Arial" panose="020B0604020202020204" pitchFamily="34" charset="0"/>
              </a:rPr>
              <a:t>Kirjoittakaa </a:t>
            </a:r>
            <a:r>
              <a:rPr lang="fi-FI" sz="3100" b="1">
                <a:solidFill>
                  <a:schemeClr val="tx1"/>
                </a:solidFill>
                <a:cs typeface="Arial" panose="020B0604020202020204" pitchFamily="34" charset="0"/>
              </a:rPr>
              <a:t>omin sanoin</a:t>
            </a:r>
            <a:r>
              <a:rPr lang="fi-FI" sz="3100">
                <a:solidFill>
                  <a:schemeClr val="tx1"/>
                </a:solidFill>
                <a:cs typeface="Arial" panose="020B0604020202020204" pitchFamily="34" charset="0"/>
              </a:rPr>
              <a:t>.</a:t>
            </a:r>
          </a:p>
          <a:p>
            <a:pPr marL="914400" lvl="1" indent="-457200">
              <a:lnSpc>
                <a:spcPct val="160000"/>
              </a:lnSpc>
              <a:buFont typeface="Wingdings" panose="05000000000000000000" pitchFamily="2" charset="2"/>
              <a:buChar char="à"/>
            </a:pPr>
            <a:r>
              <a:rPr lang="fi-FI" sz="3100">
                <a:solidFill>
                  <a:schemeClr val="tx1"/>
                </a:solidFill>
                <a:cs typeface="Arial" panose="020B0604020202020204" pitchFamily="34" charset="0"/>
              </a:rPr>
              <a:t>Kirjoittakaa alkuperäistä tekstiä </a:t>
            </a:r>
            <a:r>
              <a:rPr lang="fi-FI" sz="3100" b="1">
                <a:solidFill>
                  <a:schemeClr val="tx1"/>
                </a:solidFill>
                <a:cs typeface="Arial" panose="020B0604020202020204" pitchFamily="34" charset="0"/>
              </a:rPr>
              <a:t>lyhyempi </a:t>
            </a:r>
            <a:r>
              <a:rPr lang="fi-FI" sz="3100">
                <a:solidFill>
                  <a:schemeClr val="tx1"/>
                </a:solidFill>
                <a:cs typeface="Arial" panose="020B0604020202020204" pitchFamily="34" charset="0"/>
              </a:rPr>
              <a:t>teksti.</a:t>
            </a:r>
          </a:p>
          <a:p>
            <a:pPr marL="914400" lvl="1" indent="-457200">
              <a:lnSpc>
                <a:spcPct val="160000"/>
              </a:lnSpc>
              <a:buFont typeface="Wingdings" panose="05000000000000000000" pitchFamily="2" charset="2"/>
              <a:buChar char="à"/>
            </a:pPr>
            <a:r>
              <a:rPr lang="fi-FI" sz="3100">
                <a:solidFill>
                  <a:schemeClr val="tx1"/>
                </a:solidFill>
                <a:cs typeface="Arial" panose="020B0604020202020204" pitchFamily="34" charset="0"/>
              </a:rPr>
              <a:t>Kirjoittakaa </a:t>
            </a:r>
            <a:r>
              <a:rPr lang="fi-FI" sz="3100" b="1">
                <a:solidFill>
                  <a:schemeClr val="tx1"/>
                </a:solidFill>
                <a:cs typeface="Arial" panose="020B0604020202020204" pitchFamily="34" charset="0"/>
              </a:rPr>
              <a:t>preesensissä</a:t>
            </a:r>
            <a:r>
              <a:rPr lang="fi-FI" sz="3100">
                <a:solidFill>
                  <a:schemeClr val="tx1"/>
                </a:solidFill>
                <a:cs typeface="Arial" panose="020B0604020202020204" pitchFamily="34" charset="0"/>
              </a:rPr>
              <a:t>.</a:t>
            </a:r>
          </a:p>
          <a:p>
            <a:pPr marL="914400" lvl="1" indent="-457200">
              <a:lnSpc>
                <a:spcPct val="160000"/>
              </a:lnSpc>
              <a:buFont typeface="Wingdings" panose="05000000000000000000" pitchFamily="2" charset="2"/>
              <a:buChar char="à"/>
            </a:pPr>
            <a:r>
              <a:rPr lang="fi-FI" sz="3100" b="1">
                <a:solidFill>
                  <a:schemeClr val="tx1"/>
                </a:solidFill>
                <a:cs typeface="Arial" panose="020B0604020202020204" pitchFamily="34" charset="0"/>
              </a:rPr>
              <a:t>Viitatkaa</a:t>
            </a:r>
            <a:r>
              <a:rPr lang="fi-FI" sz="3100">
                <a:solidFill>
                  <a:schemeClr val="tx1"/>
                </a:solidFill>
                <a:cs typeface="Arial" panose="020B0604020202020204" pitchFamily="34" charset="0"/>
              </a:rPr>
              <a:t> (</a:t>
            </a:r>
            <a:r>
              <a:rPr lang="fi-FI" sz="2600" i="1">
                <a:solidFill>
                  <a:schemeClr val="tx1"/>
                </a:solidFill>
                <a:cs typeface="Arial" panose="020B0604020202020204" pitchFamily="34" charset="0"/>
              </a:rPr>
              <a:t>to refer)</a:t>
            </a:r>
            <a:r>
              <a:rPr lang="fi-FI" sz="3100" i="1">
                <a:solidFill>
                  <a:schemeClr val="tx1"/>
                </a:solidFill>
                <a:cs typeface="Arial" panose="020B0604020202020204" pitchFamily="34" charset="0"/>
              </a:rPr>
              <a:t> </a:t>
            </a:r>
            <a:r>
              <a:rPr lang="fi-FI" sz="3100">
                <a:solidFill>
                  <a:schemeClr val="tx1"/>
                </a:solidFill>
                <a:cs typeface="Arial" panose="020B0604020202020204" pitchFamily="34" charset="0"/>
              </a:rPr>
              <a:t>alkuperäiseen tekstiin.</a:t>
            </a:r>
          </a:p>
          <a:p>
            <a:pPr marL="1257300" lvl="2" indent="-342900">
              <a:lnSpc>
                <a:spcPct val="160000"/>
              </a:lnSpc>
              <a:buFont typeface="Arial" panose="020B0604020202020204" pitchFamily="34" charset="0"/>
              <a:buChar char="•"/>
            </a:pPr>
            <a:r>
              <a:rPr lang="fi-FI" sz="2400">
                <a:solidFill>
                  <a:schemeClr val="tx1"/>
                </a:solidFill>
                <a:cs typeface="Arial" panose="020B0604020202020204" pitchFamily="34" charset="0"/>
              </a:rPr>
              <a:t>Esim. Virtase</a:t>
            </a:r>
            <a:r>
              <a:rPr lang="fi-FI" sz="2400">
                <a:solidFill>
                  <a:srgbClr val="C00000"/>
                </a:solidFill>
                <a:cs typeface="Arial" panose="020B0604020202020204" pitchFamily="34" charset="0"/>
              </a:rPr>
              <a:t>n mukaan</a:t>
            </a:r>
            <a:r>
              <a:rPr lang="fi-FI" sz="2400">
                <a:solidFill>
                  <a:schemeClr val="tx1"/>
                </a:solidFill>
                <a:cs typeface="Arial" panose="020B0604020202020204" pitchFamily="34" charset="0"/>
              </a:rPr>
              <a:t>… Virtanen </a:t>
            </a:r>
            <a:r>
              <a:rPr lang="fi-FI" sz="2400">
                <a:solidFill>
                  <a:srgbClr val="C00000"/>
                </a:solidFill>
                <a:cs typeface="Arial" panose="020B0604020202020204" pitchFamily="34" charset="0"/>
              </a:rPr>
              <a:t>kertoo</a:t>
            </a:r>
            <a:r>
              <a:rPr lang="fi-FI" sz="2400">
                <a:solidFill>
                  <a:schemeClr val="tx1"/>
                </a:solidFill>
                <a:cs typeface="Arial" panose="020B0604020202020204" pitchFamily="34" charset="0"/>
              </a:rPr>
              <a:t>, että… </a:t>
            </a:r>
          </a:p>
        </p:txBody>
      </p:sp>
      <p:pic>
        <p:nvPicPr>
          <p:cNvPr id="8" name="Sisällön paikkamerkki 7" descr="Kynä">
            <a:extLst>
              <a:ext uri="{FF2B5EF4-FFF2-40B4-BE49-F238E27FC236}">
                <a16:creationId xmlns:a16="http://schemas.microsoft.com/office/drawing/2014/main" id="{788C5337-4BBE-CEA4-758D-C73CEB1A6BF9}"/>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781" y="2762250"/>
            <a:ext cx="1085884" cy="1085884"/>
          </a:xfrm>
        </p:spPr>
      </p:pic>
      <p:sp>
        <p:nvSpPr>
          <p:cNvPr id="7" name="Dian numeron paikkamerkki 6">
            <a:extLst>
              <a:ext uri="{FF2B5EF4-FFF2-40B4-BE49-F238E27FC236}">
                <a16:creationId xmlns:a16="http://schemas.microsoft.com/office/drawing/2014/main" id="{C28FE206-0E98-9E7D-048B-4F7469FFA97D}"/>
              </a:ext>
            </a:extLst>
          </p:cNvPr>
          <p:cNvSpPr>
            <a:spLocks noGrp="1"/>
          </p:cNvSpPr>
          <p:nvPr>
            <p:ph type="sldNum" sz="quarter" idx="4"/>
          </p:nvPr>
        </p:nvSpPr>
        <p:spPr/>
        <p:txBody>
          <a:bodyPr/>
          <a:lstStyle/>
          <a:p>
            <a:fld id="{49D43B8D-3A48-4AF4-9D47-972388EB9581}" type="slidenum">
              <a:rPr lang="en-FI" smtClean="0"/>
              <a:pPr/>
              <a:t>41</a:t>
            </a:fld>
            <a:endParaRPr lang="en-FI"/>
          </a:p>
        </p:txBody>
      </p:sp>
    </p:spTree>
    <p:extLst>
      <p:ext uri="{BB962C8B-B14F-4D97-AF65-F5344CB8AC3E}">
        <p14:creationId xmlns:p14="http://schemas.microsoft.com/office/powerpoint/2010/main" val="210301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D87FE4-3744-0996-136E-302E1ACC7229}"/>
              </a:ext>
            </a:extLst>
          </p:cNvPr>
          <p:cNvSpPr>
            <a:spLocks noGrp="1"/>
          </p:cNvSpPr>
          <p:nvPr>
            <p:ph type="ftr" sz="quarter" idx="3"/>
          </p:nvPr>
        </p:nvSpPr>
        <p:spPr/>
        <p:txBody>
          <a:bodyPr/>
          <a:lstStyle/>
          <a:p>
            <a:r>
              <a:rPr lang="fi-FI"/>
              <a:t>Referointi: Tekstistä toiseksi</a:t>
            </a:r>
            <a:endParaRPr lang="en-FI" dirty="0"/>
          </a:p>
        </p:txBody>
      </p:sp>
      <p:sp>
        <p:nvSpPr>
          <p:cNvPr id="5" name="Slide Number Placeholder 4">
            <a:extLst>
              <a:ext uri="{FF2B5EF4-FFF2-40B4-BE49-F238E27FC236}">
                <a16:creationId xmlns:a16="http://schemas.microsoft.com/office/drawing/2014/main" id="{8C066552-8455-8B2B-1472-43D1338B2224}"/>
              </a:ext>
            </a:extLst>
          </p:cNvPr>
          <p:cNvSpPr>
            <a:spLocks noGrp="1"/>
          </p:cNvSpPr>
          <p:nvPr>
            <p:ph type="sldNum" sz="quarter" idx="4"/>
          </p:nvPr>
        </p:nvSpPr>
        <p:spPr/>
        <p:txBody>
          <a:bodyPr/>
          <a:lstStyle/>
          <a:p>
            <a:fld id="{49D43B8D-3A48-4AF4-9D47-972388EB9581}" type="slidenum">
              <a:rPr lang="en-FI" smtClean="0"/>
              <a:pPr/>
              <a:t>42</a:t>
            </a:fld>
            <a:endParaRPr lang="en-FI"/>
          </a:p>
        </p:txBody>
      </p:sp>
      <p:pic>
        <p:nvPicPr>
          <p:cNvPr id="8" name="Picture 7" descr="CC-BY-lisenssimerkintä">
            <a:extLst>
              <a:ext uri="{FF2B5EF4-FFF2-40B4-BE49-F238E27FC236}">
                <a16:creationId xmlns:a16="http://schemas.microsoft.com/office/drawing/2014/main" id="{853DA658-BB7B-A727-A2DA-ABDE6F9E6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275" y="1828226"/>
            <a:ext cx="2849445" cy="996954"/>
          </a:xfrm>
          <a:prstGeom prst="rect">
            <a:avLst/>
          </a:prstGeom>
        </p:spPr>
      </p:pic>
      <p:sp>
        <p:nvSpPr>
          <p:cNvPr id="13" name="TextBox 12">
            <a:extLst>
              <a:ext uri="{FF2B5EF4-FFF2-40B4-BE49-F238E27FC236}">
                <a16:creationId xmlns:a16="http://schemas.microsoft.com/office/drawing/2014/main" id="{3B149684-7DBD-312F-F09B-B1AE17A31B13}"/>
              </a:ext>
            </a:extLst>
          </p:cNvPr>
          <p:cNvSpPr txBox="1"/>
          <p:nvPr/>
        </p:nvSpPr>
        <p:spPr>
          <a:xfrm>
            <a:off x="2951869" y="3267859"/>
            <a:ext cx="6288258" cy="1569660"/>
          </a:xfrm>
          <a:prstGeom prst="rect">
            <a:avLst/>
          </a:prstGeom>
          <a:noFill/>
        </p:spPr>
        <p:txBody>
          <a:bodyPr wrap="square" rtlCol="0">
            <a:spAutoFit/>
          </a:bodyPr>
          <a:lstStyle/>
          <a:p>
            <a:pPr algn="ctr"/>
            <a:r>
              <a:rPr lang="fi-FI" sz="1600"/>
              <a:t>© 2023 Eveliina </a:t>
            </a:r>
            <a:r>
              <a:rPr lang="fi-FI" sz="1600" dirty="0"/>
              <a:t>Korpela </a:t>
            </a:r>
          </a:p>
          <a:p>
            <a:pPr algn="ctr"/>
            <a:endParaRPr lang="fi-FI" sz="1600" dirty="0"/>
          </a:p>
          <a:p>
            <a:pPr algn="ctr"/>
            <a:r>
              <a:rPr lang="fi-FI" sz="1600" dirty="0"/>
              <a:t>Tekstitaidot: Referointi. Referointia vai plagiointia? -materiaali, kesäkuu 2023, jonka tekijät on Eveliina Korpela, on lisensoitu </a:t>
            </a:r>
            <a:r>
              <a:rPr lang="fi-FI" sz="1600" u="sng" dirty="0">
                <a:solidFill>
                  <a:srgbClr val="049CCF"/>
                </a:solidFill>
                <a:effectLst/>
                <a:ea typeface="Calibri" panose="020F0502020204030204" pitchFamily="34" charset="0"/>
                <a:cs typeface="Arial" panose="020B0604020202020204" pitchFamily="34" charset="0"/>
                <a:hlinkClick r:id="rId3"/>
              </a:rPr>
              <a:t>Creative Commons Nimeä 4.0 Kansainvälinen –lisenssillä</a:t>
            </a:r>
            <a:r>
              <a:rPr lang="fi-FI" sz="1600" dirty="0">
                <a:effectLst/>
                <a:ea typeface="Calibri" panose="020F0502020204030204" pitchFamily="34" charset="0"/>
                <a:cs typeface="Arial" panose="020B0604020202020204" pitchFamily="34" charset="0"/>
              </a:rPr>
              <a:t>. Materiaali on saatavilla osoitteessa Kielibuusti.fi.</a:t>
            </a:r>
            <a:endParaRPr lang="fi-FI" sz="1600" dirty="0"/>
          </a:p>
        </p:txBody>
      </p:sp>
      <p:sp>
        <p:nvSpPr>
          <p:cNvPr id="2" name="Title 1">
            <a:extLst>
              <a:ext uri="{FF2B5EF4-FFF2-40B4-BE49-F238E27FC236}">
                <a16:creationId xmlns:a16="http://schemas.microsoft.com/office/drawing/2014/main" id="{9448034F-E713-DF48-2B59-0E8E4485B01D}"/>
              </a:ext>
            </a:extLst>
          </p:cNvPr>
          <p:cNvSpPr>
            <a:spLocks noGrp="1"/>
          </p:cNvSpPr>
          <p:nvPr>
            <p:ph type="ctrTitle"/>
          </p:nvPr>
        </p:nvSpPr>
        <p:spPr>
          <a:xfrm>
            <a:off x="673769" y="721966"/>
            <a:ext cx="1860884" cy="400982"/>
          </a:xfrm>
        </p:spPr>
        <p:txBody>
          <a:bodyPr/>
          <a:lstStyle/>
          <a:p>
            <a:r>
              <a:rPr lang="fi-FI" sz="1800" dirty="0">
                <a:solidFill>
                  <a:schemeClr val="bg1"/>
                </a:solidFill>
              </a:rPr>
              <a:t>Käyttölupa</a:t>
            </a:r>
          </a:p>
        </p:txBody>
      </p:sp>
    </p:spTree>
    <p:extLst>
      <p:ext uri="{BB962C8B-B14F-4D97-AF65-F5344CB8AC3E}">
        <p14:creationId xmlns:p14="http://schemas.microsoft.com/office/powerpoint/2010/main" val="99268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6C9272-2E05-724B-AC0D-4305E3D67533}"/>
              </a:ext>
            </a:extLst>
          </p:cNvPr>
          <p:cNvSpPr>
            <a:spLocks noGrp="1"/>
          </p:cNvSpPr>
          <p:nvPr>
            <p:ph type="title"/>
          </p:nvPr>
        </p:nvSpPr>
        <p:spPr/>
        <p:txBody>
          <a:bodyPr/>
          <a:lstStyle/>
          <a:p>
            <a:r>
              <a:rPr lang="fi-FI" dirty="0"/>
              <a:t>Mikä on suora lainaus eli sitaatti? </a:t>
            </a:r>
            <a:r>
              <a:rPr lang="fi-FI" dirty="0">
                <a:solidFill>
                  <a:schemeClr val="tx1">
                    <a:lumMod val="60000"/>
                    <a:lumOff val="40000"/>
                  </a:schemeClr>
                </a:solidFill>
              </a:rPr>
              <a:t>1/2</a:t>
            </a:r>
          </a:p>
        </p:txBody>
      </p:sp>
      <p:sp>
        <p:nvSpPr>
          <p:cNvPr id="3" name="Sisällön paikkamerkki 2">
            <a:extLst>
              <a:ext uri="{FF2B5EF4-FFF2-40B4-BE49-F238E27FC236}">
                <a16:creationId xmlns:a16="http://schemas.microsoft.com/office/drawing/2014/main" id="{9ABC7EF9-2457-178B-F153-8EA29A6A42E9}"/>
              </a:ext>
            </a:extLst>
          </p:cNvPr>
          <p:cNvSpPr>
            <a:spLocks noGrp="1"/>
          </p:cNvSpPr>
          <p:nvPr>
            <p:ph sz="half" idx="1"/>
          </p:nvPr>
        </p:nvSpPr>
        <p:spPr/>
        <p:txBody>
          <a:bodyPr>
            <a:normAutofit fontScale="85000" lnSpcReduction="10000"/>
          </a:bodyPr>
          <a:lstStyle/>
          <a:p>
            <a:r>
              <a:rPr lang="fi-FI" b="1" dirty="0"/>
              <a:t>Suora lainaus eli sitaatti </a:t>
            </a:r>
            <a:r>
              <a:rPr lang="fi-FI" dirty="0"/>
              <a:t>tarkoittaa, että otat jonkun toisen esityksestä (tekstistä/kirjasta/luennosta/videosta) ajatuksia, jotka liität omaan tekstiisi suoraan, muuttamatta mitään. </a:t>
            </a:r>
          </a:p>
          <a:p>
            <a:r>
              <a:rPr lang="fi-FI" dirty="0"/>
              <a:t>Vältä suoria lainauksia! Opiskeluteksteissä kannattaa kertoa muiden ajatukset omin sanoin, eli muotoilla ajatukset vähän eri tavoin kuin alkuperäisessä tekstissä.</a:t>
            </a:r>
          </a:p>
          <a:p>
            <a:r>
              <a:rPr lang="fi-FI" dirty="0"/>
              <a:t>Suoria sitaatteja voi kuitenkin käyttää esimerkiksi silloin, kun </a:t>
            </a:r>
            <a:r>
              <a:rPr lang="fi-FI" i="1" dirty="0"/>
              <a:t>1) siteeraa lakia, 2) siteeraa jotain aforismia tai jonkun puhetta tai 3) kun kiistää toisen ajatukset </a:t>
            </a:r>
            <a:r>
              <a:rPr lang="fi-FI" dirty="0"/>
              <a:t>(alkuperäinen ajatus on silloin kohtelias laittaa näkyviin lukijallekin). </a:t>
            </a:r>
          </a:p>
          <a:p>
            <a:pPr marL="0" indent="0">
              <a:buNone/>
            </a:pPr>
            <a:endParaRPr lang="fi-FI" dirty="0"/>
          </a:p>
        </p:txBody>
      </p:sp>
      <p:sp>
        <p:nvSpPr>
          <p:cNvPr id="4" name="Päivämäärän paikkamerkki 3">
            <a:extLst>
              <a:ext uri="{FF2B5EF4-FFF2-40B4-BE49-F238E27FC236}">
                <a16:creationId xmlns:a16="http://schemas.microsoft.com/office/drawing/2014/main" id="{B4EC420E-4551-0750-369E-175D322743A2}"/>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6" name="Dian numeron paikkamerkki 5">
            <a:extLst>
              <a:ext uri="{FF2B5EF4-FFF2-40B4-BE49-F238E27FC236}">
                <a16:creationId xmlns:a16="http://schemas.microsoft.com/office/drawing/2014/main" id="{D6271B44-FE41-FF22-EE23-304FF2F9C2E9}"/>
              </a:ext>
            </a:extLst>
          </p:cNvPr>
          <p:cNvSpPr>
            <a:spLocks noGrp="1"/>
          </p:cNvSpPr>
          <p:nvPr>
            <p:ph type="sldNum" sz="quarter" idx="12"/>
          </p:nvPr>
        </p:nvSpPr>
        <p:spPr/>
        <p:txBody>
          <a:bodyPr/>
          <a:lstStyle/>
          <a:p>
            <a:fld id="{49D43B8D-3A48-4AF4-9D47-972388EB9581}" type="slidenum">
              <a:rPr lang="en-FI" smtClean="0"/>
              <a:pPr/>
              <a:t>5</a:t>
            </a:fld>
            <a:endParaRPr lang="en-FI"/>
          </a:p>
        </p:txBody>
      </p:sp>
    </p:spTree>
    <p:extLst>
      <p:ext uri="{BB962C8B-B14F-4D97-AF65-F5344CB8AC3E}">
        <p14:creationId xmlns:p14="http://schemas.microsoft.com/office/powerpoint/2010/main" val="324665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6C9272-2E05-724B-AC0D-4305E3D67533}"/>
              </a:ext>
            </a:extLst>
          </p:cNvPr>
          <p:cNvSpPr>
            <a:spLocks noGrp="1"/>
          </p:cNvSpPr>
          <p:nvPr>
            <p:ph type="title"/>
          </p:nvPr>
        </p:nvSpPr>
        <p:spPr/>
        <p:txBody>
          <a:bodyPr/>
          <a:lstStyle/>
          <a:p>
            <a:r>
              <a:rPr lang="fi-FI" dirty="0"/>
              <a:t>Mikä on suora lainaus eli sitaatti? </a:t>
            </a:r>
            <a:r>
              <a:rPr lang="fi-FI" dirty="0">
                <a:solidFill>
                  <a:schemeClr val="tx1">
                    <a:lumMod val="60000"/>
                    <a:lumOff val="40000"/>
                  </a:schemeClr>
                </a:solidFill>
              </a:rPr>
              <a:t>2/2</a:t>
            </a:r>
          </a:p>
        </p:txBody>
      </p:sp>
      <p:sp>
        <p:nvSpPr>
          <p:cNvPr id="3" name="Sisällön paikkamerkki 2">
            <a:extLst>
              <a:ext uri="{FF2B5EF4-FFF2-40B4-BE49-F238E27FC236}">
                <a16:creationId xmlns:a16="http://schemas.microsoft.com/office/drawing/2014/main" id="{9ABC7EF9-2457-178B-F153-8EA29A6A42E9}"/>
              </a:ext>
            </a:extLst>
          </p:cNvPr>
          <p:cNvSpPr>
            <a:spLocks noGrp="1"/>
          </p:cNvSpPr>
          <p:nvPr>
            <p:ph sz="half" idx="1"/>
          </p:nvPr>
        </p:nvSpPr>
        <p:spPr/>
        <p:txBody>
          <a:bodyPr>
            <a:normAutofit/>
          </a:bodyPr>
          <a:lstStyle/>
          <a:p>
            <a:r>
              <a:rPr lang="fi-FI" sz="2200" dirty="0"/>
              <a:t>Suora lainaus merkitään </a:t>
            </a:r>
            <a:r>
              <a:rPr lang="fi-FI" sz="2200" b="1" dirty="0"/>
              <a:t>lainausmerkeillä ja lähdeviitemerkinnällä</a:t>
            </a:r>
            <a:r>
              <a:rPr lang="fi-FI" sz="2200" dirty="0"/>
              <a:t>. </a:t>
            </a:r>
          </a:p>
          <a:p>
            <a:r>
              <a:rPr lang="fi-FI" sz="2200" dirty="0"/>
              <a:t>Esimerkki suorasta lainauksesta:</a:t>
            </a:r>
            <a:br>
              <a:rPr lang="fi-FI" sz="2200" dirty="0"/>
            </a:br>
            <a:r>
              <a:rPr lang="fi-FI" sz="2200" i="1" dirty="0"/>
              <a:t>Lain mukaan rakenteelliseen sosiaalityöhön kuuluu mm. ”sosiaalihuollon asiakastyöhön perustuvan tiedon tuottaminen asiakkaiden tarpeista ja niiden yhteiskunnallisista yhteyksistä sekä tarpeisiin vastaavien sosiaalipalvelujen ja muun sosiaalihuollon vaikutuksista.” (Sosiaalihuoltolaki 1301/2014 §7.)</a:t>
            </a:r>
          </a:p>
        </p:txBody>
      </p:sp>
      <p:sp>
        <p:nvSpPr>
          <p:cNvPr id="4" name="Päivämäärän paikkamerkki 3">
            <a:extLst>
              <a:ext uri="{FF2B5EF4-FFF2-40B4-BE49-F238E27FC236}">
                <a16:creationId xmlns:a16="http://schemas.microsoft.com/office/drawing/2014/main" id="{B4EC420E-4551-0750-369E-175D322743A2}"/>
              </a:ext>
            </a:extLst>
          </p:cNvPr>
          <p:cNvSpPr>
            <a:spLocks noGrp="1"/>
          </p:cNvSpPr>
          <p:nvPr>
            <p:ph type="dt" sz="half" idx="10"/>
          </p:nvPr>
        </p:nvSpPr>
        <p:spPr/>
        <p:txBody>
          <a:bodyPr/>
          <a:lstStyle/>
          <a:p>
            <a:fld id="{76947837-2250-4C6B-B95E-54C3E84FA4CE}" type="datetime1">
              <a:rPr lang="fi-FI" smtClean="0"/>
              <a:pPr/>
              <a:t>13.7.2023</a:t>
            </a:fld>
            <a:endParaRPr lang="en-FI"/>
          </a:p>
        </p:txBody>
      </p:sp>
      <p:sp>
        <p:nvSpPr>
          <p:cNvPr id="6" name="Dian numeron paikkamerkki 5">
            <a:extLst>
              <a:ext uri="{FF2B5EF4-FFF2-40B4-BE49-F238E27FC236}">
                <a16:creationId xmlns:a16="http://schemas.microsoft.com/office/drawing/2014/main" id="{D6271B44-FE41-FF22-EE23-304FF2F9C2E9}"/>
              </a:ext>
            </a:extLst>
          </p:cNvPr>
          <p:cNvSpPr>
            <a:spLocks noGrp="1"/>
          </p:cNvSpPr>
          <p:nvPr>
            <p:ph type="sldNum" sz="quarter" idx="12"/>
          </p:nvPr>
        </p:nvSpPr>
        <p:spPr/>
        <p:txBody>
          <a:bodyPr/>
          <a:lstStyle/>
          <a:p>
            <a:fld id="{49D43B8D-3A48-4AF4-9D47-972388EB9581}" type="slidenum">
              <a:rPr lang="en-FI" smtClean="0"/>
              <a:pPr/>
              <a:t>6</a:t>
            </a:fld>
            <a:endParaRPr lang="en-FI"/>
          </a:p>
        </p:txBody>
      </p:sp>
    </p:spTree>
    <p:extLst>
      <p:ext uri="{BB962C8B-B14F-4D97-AF65-F5344CB8AC3E}">
        <p14:creationId xmlns:p14="http://schemas.microsoft.com/office/powerpoint/2010/main" val="379756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fi-FI" dirty="0"/>
              <a:t>Miksi referoituihin kohtiin laitetaan lähdeviitteet?</a:t>
            </a:r>
            <a:endParaRPr lang="en-US" dirty="0"/>
          </a:p>
        </p:txBody>
      </p:sp>
      <p:sp>
        <p:nvSpPr>
          <p:cNvPr id="272387" name="Rectangle 3"/>
          <p:cNvSpPr>
            <a:spLocks noGrp="1" noChangeArrowheads="1"/>
          </p:cNvSpPr>
          <p:nvPr>
            <p:ph sz="half" idx="1"/>
          </p:nvPr>
        </p:nvSpPr>
        <p:spPr/>
        <p:txBody>
          <a:bodyPr>
            <a:normAutofit fontScale="77500" lnSpcReduction="20000"/>
          </a:bodyPr>
          <a:lstStyle/>
          <a:p>
            <a:r>
              <a:rPr lang="fi-FI" sz="2667" dirty="0"/>
              <a:t>Lähdeviittaukset ovat </a:t>
            </a:r>
            <a:r>
              <a:rPr lang="fi-FI" sz="2667" b="1" dirty="0"/>
              <a:t>osa tekijänoikeuksien kunnioittamista</a:t>
            </a:r>
            <a:r>
              <a:rPr lang="fi-FI" sz="2667" dirty="0"/>
              <a:t>: ei oteta toisten ajatuksia omiin nimiin, eikä laiteta omia ajatuksia toisten nimiin.</a:t>
            </a:r>
          </a:p>
          <a:p>
            <a:r>
              <a:rPr lang="fi-FI" sz="2667" dirty="0"/>
              <a:t>Tekstissä olevan </a:t>
            </a:r>
            <a:r>
              <a:rPr lang="fi-FI" sz="2667" b="1" dirty="0"/>
              <a:t>lähdeviitteen</a:t>
            </a:r>
            <a:r>
              <a:rPr lang="fi-FI" sz="2667" dirty="0"/>
              <a:t> avulla lukija voi löytää lähteen tiedot </a:t>
            </a:r>
            <a:r>
              <a:rPr lang="fi-FI" sz="2667" b="1" dirty="0"/>
              <a:t>lähdeluettelosta.</a:t>
            </a:r>
          </a:p>
          <a:p>
            <a:r>
              <a:rPr lang="fi-FI" sz="2667" b="1" dirty="0"/>
              <a:t>Lähdeluettelon </a:t>
            </a:r>
            <a:r>
              <a:rPr lang="fi-FI" sz="2667" dirty="0"/>
              <a:t>avulla lukija löytää lähteen verkosta, kirjastosta tai kirjakaupasta.</a:t>
            </a:r>
          </a:p>
          <a:p>
            <a:r>
              <a:rPr lang="fi-FI" sz="2667" dirty="0"/>
              <a:t>Lähdeviite laitetaan aina, kun hyödynnetään jonkun muun kirjoittajan tekstiä joko niin, että siteerataan sitä suoraan tai niin, että referoidaan sitä omin sanoin.</a:t>
            </a:r>
          </a:p>
          <a:p>
            <a:endParaRPr lang="en-US" dirty="0"/>
          </a:p>
        </p:txBody>
      </p:sp>
    </p:spTree>
    <p:extLst>
      <p:ext uri="{BB962C8B-B14F-4D97-AF65-F5344CB8AC3E}">
        <p14:creationId xmlns:p14="http://schemas.microsoft.com/office/powerpoint/2010/main" val="39998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ikä käy lähteeksi"/>
          <p:cNvSpPr>
            <a:spLocks noGrp="1"/>
          </p:cNvSpPr>
          <p:nvPr>
            <p:ph type="title"/>
          </p:nvPr>
        </p:nvSpPr>
        <p:spPr>
          <a:xfrm>
            <a:off x="576093" y="549049"/>
            <a:ext cx="5272869" cy="771752"/>
          </a:xfrm>
        </p:spPr>
        <p:txBody>
          <a:bodyPr/>
          <a:lstStyle/>
          <a:p>
            <a:r>
              <a:rPr lang="fi-FI" dirty="0"/>
              <a:t>Mikä käy lähteeksi?</a:t>
            </a:r>
          </a:p>
        </p:txBody>
      </p:sp>
      <p:sp>
        <p:nvSpPr>
          <p:cNvPr id="3" name="Content Placeholder 2"/>
          <p:cNvSpPr>
            <a:spLocks noGrp="1"/>
          </p:cNvSpPr>
          <p:nvPr>
            <p:ph sz="half" idx="1"/>
          </p:nvPr>
        </p:nvSpPr>
        <p:spPr>
          <a:xfrm>
            <a:off x="576094" y="1562642"/>
            <a:ext cx="5442154" cy="2106801"/>
          </a:xfrm>
        </p:spPr>
        <p:txBody>
          <a:bodyPr>
            <a:normAutofit/>
          </a:bodyPr>
          <a:lstStyle/>
          <a:p>
            <a:r>
              <a:rPr lang="fi-FI" sz="2000" dirty="0"/>
              <a:t>Periaatteessa mikä tahansa dokumentti, joka auttaa asian käsittelyä ja kirjoituksen keskeisiin kysymyksiin vastaamista. </a:t>
            </a:r>
          </a:p>
          <a:p>
            <a:endParaRPr lang="fi-FI" dirty="0"/>
          </a:p>
        </p:txBody>
      </p:sp>
      <p:sp>
        <p:nvSpPr>
          <p:cNvPr id="19" name="Content Placeholder 2">
            <a:extLst>
              <a:ext uri="{FF2B5EF4-FFF2-40B4-BE49-F238E27FC236}">
                <a16:creationId xmlns:a16="http://schemas.microsoft.com/office/drawing/2014/main" id="{12D98BFF-7AE6-9FA8-2D47-9B306E03DDEA}"/>
              </a:ext>
            </a:extLst>
          </p:cNvPr>
          <p:cNvSpPr txBox="1">
            <a:spLocks/>
          </p:cNvSpPr>
          <p:nvPr/>
        </p:nvSpPr>
        <p:spPr>
          <a:xfrm>
            <a:off x="576093" y="3719927"/>
            <a:ext cx="2616482" cy="2106801"/>
          </a:xfrm>
          <a:prstGeom prst="rect">
            <a:avLst/>
          </a:prstGeom>
        </p:spPr>
        <p:txBody>
          <a:bodyPr vert="horz" lIns="91440" tIns="45720" rIns="91440" bIns="45720" rtlCol="0" anchor="t">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Keskeisiä lähteitä ovat ne, jotka perustuvat analyysille. </a:t>
            </a:r>
          </a:p>
          <a:p>
            <a:endParaRPr lang="fi-FI" dirty="0"/>
          </a:p>
        </p:txBody>
      </p:sp>
      <p:pic>
        <p:nvPicPr>
          <p:cNvPr id="17" name="Picture 16" descr="Kuva yliopistorakennuksesta.">
            <a:extLs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9435" y="4324770"/>
            <a:ext cx="2473036" cy="1255222"/>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3122" y="1155700"/>
            <a:ext cx="1805016" cy="1203344"/>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7493" y="4040136"/>
            <a:ext cx="1378413" cy="1181496"/>
          </a:xfrm>
          <a:prstGeom prst="rect">
            <a:avLst/>
          </a:prstGeom>
        </p:spPr>
      </p:pic>
      <p:sp>
        <p:nvSpPr>
          <p:cNvPr id="9" name="Speech Bubble: Rectangle with Corners Rounded 8" descr="Lisähuomiokupla: Huom! Oppikirjat tai Wikipedia tiivistävät ja yleistävät ja usein myös yksinkertaistavat asioita. &#10;">
            <a:extLst>
              <a:ext uri="{FF2B5EF4-FFF2-40B4-BE49-F238E27FC236}">
                <a16:creationId xmlns:a16="http://schemas.microsoft.com/office/drawing/2014/main" id="{6FB097C7-E9C2-7523-BAB2-328466768C74}"/>
              </a:ext>
            </a:extLst>
          </p:cNvPr>
          <p:cNvSpPr/>
          <p:nvPr/>
        </p:nvSpPr>
        <p:spPr>
          <a:xfrm>
            <a:off x="9626600" y="535603"/>
            <a:ext cx="2405767" cy="2282262"/>
          </a:xfrm>
          <a:prstGeom prst="wedgeRoundRectCallout">
            <a:avLst>
              <a:gd name="adj1" fmla="val -62361"/>
              <a:gd name="adj2" fmla="val -133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i-FI" b="1"/>
              <a:t>Huom! </a:t>
            </a:r>
            <a:r>
              <a:rPr lang="fi-FI"/>
              <a:t>Oppikirjat tai Wikipedia tiivistävät ja yleistävät ja usein myös yksinkertaistavat asioita. </a:t>
            </a:r>
          </a:p>
        </p:txBody>
      </p:sp>
      <p:sp>
        <p:nvSpPr>
          <p:cNvPr id="13" name="Speech Bubble: Rectangle with Corners Rounded 12" descr="Lisähuomiokupla: Sanoma- ja aikakauslehdissä tiedot eivät aina perustu tutkimukseen, vaan toimittajan mielipiteet ja lehden linja vaikuttavat sanoman muotoiluun.&#10;">
            <a:extLst>
              <a:ext uri="{FF2B5EF4-FFF2-40B4-BE49-F238E27FC236}">
                <a16:creationId xmlns:a16="http://schemas.microsoft.com/office/drawing/2014/main" id="{F3F3E6B0-66FA-869E-8C97-BF2CBCDA7949}"/>
              </a:ext>
            </a:extLst>
          </p:cNvPr>
          <p:cNvSpPr/>
          <p:nvPr/>
        </p:nvSpPr>
        <p:spPr>
          <a:xfrm>
            <a:off x="7341933" y="3110085"/>
            <a:ext cx="2298700" cy="3212313"/>
          </a:xfrm>
          <a:prstGeom prst="wedgeRoundRectCallout">
            <a:avLst>
              <a:gd name="adj1" fmla="val 65104"/>
              <a:gd name="adj2" fmla="val 5186"/>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i-FI"/>
              <a:t>Sanoma- ja aikakauslehdissä tiedot eivät aina perustu tutkimukseen, vaan toimittajan mielipiteet ja lehden linja vaikuttavat sanoman muotoiluun.</a:t>
            </a:r>
          </a:p>
        </p:txBody>
      </p:sp>
      <p:sp>
        <p:nvSpPr>
          <p:cNvPr id="6" name="Slide Number Placeholder 5"/>
          <p:cNvSpPr>
            <a:spLocks noGrp="1"/>
          </p:cNvSpPr>
          <p:nvPr>
            <p:ph type="sldNum" sz="quarter" idx="4"/>
          </p:nvPr>
        </p:nvSpPr>
        <p:spPr/>
        <p:txBody>
          <a:bodyPr/>
          <a:lstStyle/>
          <a:p>
            <a:fld id="{ECD1A214-3203-4730-A28C-733A390CA587}" type="slidenum">
              <a:rPr lang="fi-FI" smtClean="0"/>
              <a:pPr/>
              <a:t>8</a:t>
            </a:fld>
            <a:endParaRPr lang="fi-FI"/>
          </a:p>
        </p:txBody>
      </p:sp>
    </p:spTree>
    <p:extLst>
      <p:ext uri="{BB962C8B-B14F-4D97-AF65-F5344CB8AC3E}">
        <p14:creationId xmlns:p14="http://schemas.microsoft.com/office/powerpoint/2010/main" val="263064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93" y="549049"/>
            <a:ext cx="4173708" cy="923330"/>
          </a:xfrm>
        </p:spPr>
        <p:txBody>
          <a:bodyPr/>
          <a:lstStyle/>
          <a:p>
            <a:r>
              <a:rPr lang="fi-FI" dirty="0"/>
              <a:t>Nimityksistä</a:t>
            </a:r>
          </a:p>
        </p:txBody>
      </p:sp>
      <p:sp>
        <p:nvSpPr>
          <p:cNvPr id="5" name="Slide Number Placeholder 4"/>
          <p:cNvSpPr>
            <a:spLocks noGrp="1"/>
          </p:cNvSpPr>
          <p:nvPr>
            <p:ph type="sldNum" sz="quarter" idx="11"/>
          </p:nvPr>
        </p:nvSpPr>
        <p:spPr/>
        <p:txBody>
          <a:bodyPr/>
          <a:lstStyle/>
          <a:p>
            <a:fld id="{C10EBC99-D78D-4968-BAA9-CE42E1513A2D}" type="slidenum">
              <a:rPr lang="fi-FI" smtClean="0"/>
              <a:t>9</a:t>
            </a:fld>
            <a:endParaRPr lang="fi-FI"/>
          </a:p>
        </p:txBody>
      </p:sp>
      <p:sp>
        <p:nvSpPr>
          <p:cNvPr id="22" name="Content Placeholder 2">
            <a:extLst>
              <a:ext uri="{FF2B5EF4-FFF2-40B4-BE49-F238E27FC236}">
                <a16:creationId xmlns:a16="http://schemas.microsoft.com/office/drawing/2014/main" id="{8C2C526E-ECCE-E8F6-8B39-95F44238BB41}"/>
              </a:ext>
            </a:extLst>
          </p:cNvPr>
          <p:cNvSpPr txBox="1">
            <a:spLocks/>
          </p:cNvSpPr>
          <p:nvPr/>
        </p:nvSpPr>
        <p:spPr>
          <a:xfrm>
            <a:off x="1126150" y="1659168"/>
            <a:ext cx="2086467" cy="1807009"/>
          </a:xfrm>
          <a:prstGeom prst="rect">
            <a:avLst/>
          </a:prstGeom>
          <a:solidFill>
            <a:schemeClr val="tx1">
              <a:lumMod val="20000"/>
              <a:lumOff val="80000"/>
            </a:schemeClr>
          </a:solidFill>
        </p:spPr>
        <p:txBody>
          <a:bodyPr vert="horz" lIns="91440" tIns="45720" rIns="91440" bIns="45720" rtlCol="0" anchor="t">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800" dirty="0"/>
              <a:t>tekstiviite = lähdeviite = viite = viitemerkintä</a:t>
            </a:r>
          </a:p>
        </p:txBody>
      </p:sp>
      <p:pic>
        <p:nvPicPr>
          <p:cNvPr id="7" name="Picture 6" descr="Katkelma tekstistä, jossa tekstiviite (Pösö 2007, 72 - 75). Tekstiviitteet ovat tekstin lomassa olevia viittauksia käytettyihin lähteisiin. Tekstiviite on yleensä suluissa."/>
          <p:cNvPicPr>
            <a:picLocks noChangeAspect="1"/>
          </p:cNvPicPr>
          <p:nvPr/>
        </p:nvPicPr>
        <p:blipFill>
          <a:blip r:embed="rId2"/>
          <a:stretch>
            <a:fillRect/>
          </a:stretch>
        </p:blipFill>
        <p:spPr>
          <a:xfrm>
            <a:off x="4063169" y="1517011"/>
            <a:ext cx="6912768" cy="1376099"/>
          </a:xfrm>
          <a:prstGeom prst="rect">
            <a:avLst/>
          </a:prstGeom>
        </p:spPr>
      </p:pic>
      <p:sp>
        <p:nvSpPr>
          <p:cNvPr id="23" name="Content Placeholder 2">
            <a:extLst>
              <a:ext uri="{FF2B5EF4-FFF2-40B4-BE49-F238E27FC236}">
                <a16:creationId xmlns:a16="http://schemas.microsoft.com/office/drawing/2014/main" id="{08DCD5C9-12FB-0BD0-58B2-0833E0551423}"/>
              </a:ext>
            </a:extLst>
          </p:cNvPr>
          <p:cNvSpPr txBox="1">
            <a:spLocks/>
          </p:cNvSpPr>
          <p:nvPr/>
        </p:nvSpPr>
        <p:spPr>
          <a:xfrm>
            <a:off x="1108803" y="3856890"/>
            <a:ext cx="2754393" cy="1569920"/>
          </a:xfrm>
          <a:prstGeom prst="rect">
            <a:avLst/>
          </a:prstGeom>
          <a:solidFill>
            <a:schemeClr val="tx1">
              <a:lumMod val="20000"/>
              <a:lumOff val="80000"/>
            </a:schemeClr>
          </a:solidFill>
        </p:spPr>
        <p:txBody>
          <a:bodyPr vert="horz" lIns="91440" tIns="45720" rIns="91440" bIns="45720" rtlCol="0" anchor="t">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800" dirty="0"/>
              <a:t>lähdeluettelo = lähteet, teoksen bibliografiset tiedot</a:t>
            </a:r>
          </a:p>
        </p:txBody>
      </p:sp>
      <p:pic>
        <p:nvPicPr>
          <p:cNvPr id="8" name="Picture 7" descr="Katkelma lähdeluettelosta. Lähdeluettelossa lähdeteosten tiedot on esitetty allekkain, luettelona. Tiedot ovat määrätyssä muodossa aakkosjärjestyksessä. Lähdeluettelo on yleensä omana osionaan tekstin lopussa. "/>
          <p:cNvPicPr>
            <a:picLocks noChangeAspect="1"/>
          </p:cNvPicPr>
          <p:nvPr/>
        </p:nvPicPr>
        <p:blipFill>
          <a:blip r:embed="rId3"/>
          <a:stretch>
            <a:fillRect/>
          </a:stretch>
        </p:blipFill>
        <p:spPr>
          <a:xfrm>
            <a:off x="5796222" y="3216788"/>
            <a:ext cx="5179715" cy="2850124"/>
          </a:xfrm>
          <a:prstGeom prst="rect">
            <a:avLst/>
          </a:prstGeom>
        </p:spPr>
      </p:pic>
      <p:cxnSp>
        <p:nvCxnSpPr>
          <p:cNvPr id="15" name="Straight Arrow Connector 14">
            <a:extLst>
              <a:ext uri="{C183D7F6-B498-43B3-948B-1728B52AA6E4}">
                <adec:decorative xmlns:adec="http://schemas.microsoft.com/office/drawing/2017/decorative" val="1"/>
              </a:ext>
            </a:extLst>
          </p:cNvPr>
          <p:cNvCxnSpPr>
            <a:cxnSpLocks/>
          </p:cNvCxnSpPr>
          <p:nvPr/>
        </p:nvCxnSpPr>
        <p:spPr bwMode="auto">
          <a:xfrm flipV="1">
            <a:off x="4138952" y="4097053"/>
            <a:ext cx="662341" cy="24130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11" name="Straight Arrow Connector 10">
            <a:extLst>
              <a:ext uri="{C183D7F6-B498-43B3-948B-1728B52AA6E4}">
                <adec:decorative xmlns:adec="http://schemas.microsoft.com/office/drawing/2017/decorative" val="1"/>
              </a:ext>
            </a:extLst>
          </p:cNvPr>
          <p:cNvCxnSpPr>
            <a:cxnSpLocks/>
          </p:cNvCxnSpPr>
          <p:nvPr/>
        </p:nvCxnSpPr>
        <p:spPr bwMode="auto">
          <a:xfrm flipV="1">
            <a:off x="3422722" y="2336800"/>
            <a:ext cx="440474" cy="225873"/>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20" name="Straight Connector 19">
            <a:extLst>
              <a:ext uri="{FF2B5EF4-FFF2-40B4-BE49-F238E27FC236}">
                <a16:creationId xmlns:a16="http://schemas.microsoft.com/office/drawing/2014/main" id="{C2CE7BA5-2087-3A4C-1F9E-C61583EDF7EF}"/>
              </a:ext>
              <a:ext uri="{C183D7F6-B498-43B3-948B-1728B52AA6E4}">
                <adec:decorative xmlns:adec="http://schemas.microsoft.com/office/drawing/2017/decorative" val="1"/>
              </a:ext>
            </a:extLst>
          </p:cNvPr>
          <p:cNvCxnSpPr/>
          <p:nvPr/>
        </p:nvCxnSpPr>
        <p:spPr>
          <a:xfrm>
            <a:off x="6610500" y="2261207"/>
            <a:ext cx="16637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323535"/>
      </p:ext>
    </p:extLst>
  </p:cSld>
  <p:clrMapOvr>
    <a:masterClrMapping/>
  </p:clrMapOvr>
</p:sld>
</file>

<file path=ppt/theme/theme1.xml><?xml version="1.0" encoding="utf-8"?>
<a:theme xmlns:a="http://schemas.openxmlformats.org/drawingml/2006/main" name="Kielibuusti">
  <a:themeElements>
    <a:clrScheme name="Mukautettu 18">
      <a:dk1>
        <a:srgbClr val="FFF8E6"/>
      </a:dk1>
      <a:lt1>
        <a:srgbClr val="162A52"/>
      </a:lt1>
      <a:dk2>
        <a:srgbClr val="FFF8E6"/>
      </a:dk2>
      <a:lt2>
        <a:srgbClr val="162A52"/>
      </a:lt2>
      <a:accent1>
        <a:srgbClr val="19DDCA"/>
      </a:accent1>
      <a:accent2>
        <a:srgbClr val="0058DE"/>
      </a:accent2>
      <a:accent3>
        <a:srgbClr val="FF0059"/>
      </a:accent3>
      <a:accent4>
        <a:srgbClr val="FFAE38"/>
      </a:accent4>
      <a:accent5>
        <a:srgbClr val="B7B7B7"/>
      </a:accent5>
      <a:accent6>
        <a:srgbClr val="105BFF"/>
      </a:accent6>
      <a:hlink>
        <a:srgbClr val="076CCA"/>
      </a:hlink>
      <a:folHlink>
        <a:srgbClr val="076CCA"/>
      </a:folHlink>
    </a:clrScheme>
    <a:fontScheme name="Kielibuusti">
      <a:majorFont>
        <a:latin typeface="Red Hat Display Black"/>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elibuusti" id="{D34E31A2-10CA-4D5C-8254-4CBAB7824380}" vid="{7AAEA4B9-84E4-4AEB-B9C5-3F4C678A4319}"/>
    </a:ext>
  </a:extLst>
</a:theme>
</file>

<file path=ppt/theme/theme2.xml><?xml version="1.0" encoding="utf-8"?>
<a:theme xmlns:a="http://schemas.openxmlformats.org/drawingml/2006/main" name="Kielibuusti">
  <a:themeElements>
    <a:clrScheme name="Mukautettu 18">
      <a:dk1>
        <a:srgbClr val="FFF8E6"/>
      </a:dk1>
      <a:lt1>
        <a:srgbClr val="162A52"/>
      </a:lt1>
      <a:dk2>
        <a:srgbClr val="FFF8E6"/>
      </a:dk2>
      <a:lt2>
        <a:srgbClr val="162A52"/>
      </a:lt2>
      <a:accent1>
        <a:srgbClr val="19DDCA"/>
      </a:accent1>
      <a:accent2>
        <a:srgbClr val="0058DE"/>
      </a:accent2>
      <a:accent3>
        <a:srgbClr val="FF0059"/>
      </a:accent3>
      <a:accent4>
        <a:srgbClr val="FFAE38"/>
      </a:accent4>
      <a:accent5>
        <a:srgbClr val="B7B7B7"/>
      </a:accent5>
      <a:accent6>
        <a:srgbClr val="105BFF"/>
      </a:accent6>
      <a:hlink>
        <a:srgbClr val="076CCA"/>
      </a:hlink>
      <a:folHlink>
        <a:srgbClr val="076CCA"/>
      </a:folHlink>
    </a:clrScheme>
    <a:fontScheme name="Kielibuusti">
      <a:majorFont>
        <a:latin typeface="Red Hat Display Black"/>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elibuusti" id="{D34E31A2-10CA-4D5C-8254-4CBAB7824380}" vid="{7AAEA4B9-84E4-4AEB-B9C5-3F4C678A4319}"/>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6D41C606376342B27E8A37ECB54F32" ma:contentTypeVersion="17" ma:contentTypeDescription="Create a new document." ma:contentTypeScope="" ma:versionID="b6a8addbd79076e6d3237aa34404ffcf">
  <xsd:schema xmlns:xsd="http://www.w3.org/2001/XMLSchema" xmlns:xs="http://www.w3.org/2001/XMLSchema" xmlns:p="http://schemas.microsoft.com/office/2006/metadata/properties" xmlns:ns2="dcef4079-7867-4143-bf64-1ed518a7fd23" xmlns:ns3="6d653776-b03a-41a6-8593-add243c82586" targetNamespace="http://schemas.microsoft.com/office/2006/metadata/properties" ma:root="true" ma:fieldsID="3a6f6a639169c44c8c54a3d2ee8c9594" ns2:_="" ns3:_="">
    <xsd:import namespace="dcef4079-7867-4143-bf64-1ed518a7fd23"/>
    <xsd:import namespace="6d653776-b03a-41a6-8593-add243c825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Linkk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f4079-7867-4143-bf64-1ed518a7f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f519134-deff-459f-81c1-98498d3da871" ma:termSetId="09814cd3-568e-fe90-9814-8d621ff8fb84" ma:anchorId="fba54fb3-c3e1-fe81-a776-ca4b69148c4d" ma:open="true" ma:isKeyword="false">
      <xsd:complexType>
        <xsd:sequence>
          <xsd:element ref="pc:Terms" minOccurs="0" maxOccurs="1"/>
        </xsd:sequence>
      </xsd:complexType>
    </xsd:element>
    <xsd:element name="Linkki" ma:index="23" nillable="true" ma:displayName="Linkki" ma:format="Hyperlink" ma:internalName="Linkki">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d653776-b03a-41a6-8593-add243c825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b367e25-f4e6-4d28-95fb-5fe5b3df94e4}" ma:internalName="TaxCatchAll" ma:showField="CatchAllData" ma:web="6d653776-b03a-41a6-8593-add243c825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ef4079-7867-4143-bf64-1ed518a7fd23">
      <Terms xmlns="http://schemas.microsoft.com/office/infopath/2007/PartnerControls"/>
    </lcf76f155ced4ddcb4097134ff3c332f>
    <TaxCatchAll xmlns="6d653776-b03a-41a6-8593-add243c82586" xsi:nil="true"/>
    <Linkki xmlns="dcef4079-7867-4143-bf64-1ed518a7fd23">
      <Url xsi:nil="true"/>
      <Description xsi:nil="true"/>
    </Linkki>
  </documentManagement>
</p:properties>
</file>

<file path=customXml/itemProps1.xml><?xml version="1.0" encoding="utf-8"?>
<ds:datastoreItem xmlns:ds="http://schemas.openxmlformats.org/officeDocument/2006/customXml" ds:itemID="{ED5340C9-799A-4CFC-99C3-80BA7044B198}">
  <ds:schemaRefs>
    <ds:schemaRef ds:uri="http://schemas.microsoft.com/sharepoint/v3/contenttype/forms"/>
  </ds:schemaRefs>
</ds:datastoreItem>
</file>

<file path=customXml/itemProps2.xml><?xml version="1.0" encoding="utf-8"?>
<ds:datastoreItem xmlns:ds="http://schemas.openxmlformats.org/officeDocument/2006/customXml" ds:itemID="{77D7171E-CBA2-4866-8299-9F5D46CCDB78}">
  <ds:schemaRefs>
    <ds:schemaRef ds:uri="6d653776-b03a-41a6-8593-add243c82586"/>
    <ds:schemaRef ds:uri="dcef4079-7867-4143-bf64-1ed518a7fd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CA5E3C-CF97-44B2-8681-3347A52989CF}">
  <ds:schemaRefs>
    <ds:schemaRef ds:uri="http://www.w3.org/XML/1998/namespace"/>
    <ds:schemaRef ds:uri="http://schemas.microsoft.com/office/infopath/2007/PartnerControls"/>
    <ds:schemaRef ds:uri="http://purl.org/dc/dcmitype/"/>
    <ds:schemaRef ds:uri="http://schemas.microsoft.com/office/2006/documentManagement/types"/>
    <ds:schemaRef ds:uri="http://purl.org/dc/elements/1.1/"/>
    <ds:schemaRef ds:uri="6d653776-b03a-41a6-8593-add243c82586"/>
    <ds:schemaRef ds:uri="http://schemas.microsoft.com/office/2006/metadata/properties"/>
    <ds:schemaRef ds:uri="http://schemas.openxmlformats.org/package/2006/metadata/core-properties"/>
    <ds:schemaRef ds:uri="dcef4079-7867-4143-bf64-1ed518a7fd2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832</TotalTime>
  <Words>1896</Words>
  <Application>Microsoft Office PowerPoint</Application>
  <PresentationFormat>Widescreen</PresentationFormat>
  <Paragraphs>237</Paragraphs>
  <Slides>42</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Red Hat Display Black</vt:lpstr>
      <vt:lpstr>Segoe UI</vt:lpstr>
      <vt:lpstr>Wingdings</vt:lpstr>
      <vt:lpstr>Work Sans</vt:lpstr>
      <vt:lpstr>Kielibuusti</vt:lpstr>
      <vt:lpstr>Kielibuusti</vt:lpstr>
      <vt:lpstr>Mitä on referointi tai plagiointi?</vt:lpstr>
      <vt:lpstr>Tavoitteet</vt:lpstr>
      <vt:lpstr>Mitä on referointi? 1/2</vt:lpstr>
      <vt:lpstr>Mitä on referointi? 2/2</vt:lpstr>
      <vt:lpstr>Mikä on suora lainaus eli sitaatti? 1/2</vt:lpstr>
      <vt:lpstr>Mikä on suora lainaus eli sitaatti? 2/2</vt:lpstr>
      <vt:lpstr>Miksi referoituihin kohtiin laitetaan lähdeviitteet?</vt:lpstr>
      <vt:lpstr>Mikä käy lähteeksi?</vt:lpstr>
      <vt:lpstr>Nimityksistä</vt:lpstr>
      <vt:lpstr>Referointia vai plagiointia?  Tapaus Huhtasaari</vt:lpstr>
      <vt:lpstr>Mikä on plagiaatti?</vt:lpstr>
      <vt:lpstr>Tapaus Huhtasaari</vt:lpstr>
      <vt:lpstr>Kuvakaappaus Ylen uutisesta</vt:lpstr>
      <vt:lpstr>Esimerkki 1</vt:lpstr>
      <vt:lpstr>Esimerkki 2</vt:lpstr>
      <vt:lpstr>Esimerkki 3</vt:lpstr>
      <vt:lpstr>Esimerkki 4</vt:lpstr>
      <vt:lpstr>Miten referoin? </vt:lpstr>
      <vt:lpstr>Referointiverbejä</vt:lpstr>
      <vt:lpstr>Kirjoittaja- tai asiakeskeinen referointi</vt:lpstr>
      <vt:lpstr>Miten pitäisi referoida?</vt:lpstr>
      <vt:lpstr>Miten ei pitäisi referoida?</vt:lpstr>
      <vt:lpstr>Referoinnissa pitää olla uskollinen tekstille</vt:lpstr>
      <vt:lpstr>Referointitehtäviä</vt:lpstr>
      <vt:lpstr>Referointitehtäviä</vt:lpstr>
      <vt:lpstr>Puhutaan ryhmässä!</vt:lpstr>
      <vt:lpstr>Lämmittelyharjoitus</vt:lpstr>
      <vt:lpstr>Lukemisen strategioita</vt:lpstr>
      <vt:lpstr>Miten teksti avautuu?  Pohdi ennen lukemista</vt:lpstr>
      <vt:lpstr>Tekstin avaaminen 1/2</vt:lpstr>
      <vt:lpstr>Tekstin avaaminen 2/2</vt:lpstr>
      <vt:lpstr>Muistamisen tueksi</vt:lpstr>
      <vt:lpstr>Parin kanssa miellekartta</vt:lpstr>
      <vt:lpstr>Ryhmän kanssa miellekartta</vt:lpstr>
      <vt:lpstr>Referaatti</vt:lpstr>
      <vt:lpstr>Referointiharjoitukset jatkuvat</vt:lpstr>
      <vt:lpstr>Referoi 1–2 virkkeellä kappale, jossa kerrotaan tunteiden tehtävistä. Aloita: Tunteilla on tärkeitä tehtäviä. Ne - - </vt:lpstr>
      <vt:lpstr>Referoi 1–2 virkkeellä kappale, jossa kerrotaan vauvan tunteista. Aloita: Vauvan tunteet näkyvät - - </vt:lpstr>
      <vt:lpstr>Referoinnin keinoja 1/2</vt:lpstr>
      <vt:lpstr>Referoinnin keinoja 2/2</vt:lpstr>
      <vt:lpstr>Tee tekstistä parin kanssa referaatti</vt:lpstr>
      <vt:lpstr>Käyttölupa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Tekstitaidot: Referointi. Referointia vai plagiointia?</dc:title>
  <dc:creator>eko</dc:creator>
  <cp:lastModifiedBy>Sandström, Anniina M E</cp:lastModifiedBy>
  <cp:revision>29</cp:revision>
  <dcterms:created xsi:type="dcterms:W3CDTF">2021-10-30T06:15:40Z</dcterms:created>
  <dcterms:modified xsi:type="dcterms:W3CDTF">2023-07-13T06:46:16Z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0x010100546D41C606376342B27E8A37ECB54F32</vt:lpwstr>
  </property>
  <property fmtid="{D5CDD505-2E9C-101B-9397-08002B2CF9AE}" pid="3" name="MediaServiceImageTags">
    <vt:lpwstr/>
  </property>
</Properties>
</file>