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27"/>
  </p:notesMasterIdLst>
  <p:handoutMasterIdLst>
    <p:handoutMasterId r:id="rId28"/>
  </p:handoutMasterIdLst>
  <p:sldIdLst>
    <p:sldId id="389" r:id="rId5"/>
    <p:sldId id="390" r:id="rId6"/>
    <p:sldId id="400" r:id="rId7"/>
    <p:sldId id="401" r:id="rId8"/>
    <p:sldId id="405" r:id="rId9"/>
    <p:sldId id="391" r:id="rId10"/>
    <p:sldId id="409" r:id="rId11"/>
    <p:sldId id="392" r:id="rId12"/>
    <p:sldId id="393" r:id="rId13"/>
    <p:sldId id="394" r:id="rId14"/>
    <p:sldId id="398" r:id="rId15"/>
    <p:sldId id="402" r:id="rId16"/>
    <p:sldId id="410" r:id="rId17"/>
    <p:sldId id="397" r:id="rId18"/>
    <p:sldId id="396" r:id="rId19"/>
    <p:sldId id="399" r:id="rId20"/>
    <p:sldId id="403" r:id="rId21"/>
    <p:sldId id="404" r:id="rId22"/>
    <p:sldId id="407" r:id="rId23"/>
    <p:sldId id="406" r:id="rId24"/>
    <p:sldId id="395" r:id="rId25"/>
    <p:sldId id="408"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ed Hat Display Black" panose="02010303040201060303" pitchFamily="2" charset="0"/>
      <p:bold r:id="rId33"/>
    </p:embeddedFont>
    <p:embeddedFont>
      <p:font typeface="Work Sans" pitchFamily="2" charset="0"/>
      <p:regular r:id="rId34"/>
      <p:bold r:id="rId35"/>
      <p:italic r:id="rId36"/>
      <p:boldItalic r:id="rId37"/>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E3ABA8-858A-9304-BC57-D5458856646F}" name="Nahkola, Tiina" initials="NT" userId="S::nahtii@ad.helsinki.fi::d26aa117-265c-4469-98be-d9c7947bc87e" providerId="AD"/>
  <p188:author id="{640EE5AA-5524-417D-3937-DB53285A30B9}" name="Udd, Taija H" initials="UH" userId="S::thudd@ad.helsinki.fi::e21eb866-d3ab-480b-ba99-e32a363677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043"/>
    <a:srgbClr val="0058DE"/>
    <a:srgbClr val="EAA7B1"/>
    <a:srgbClr val="162A52"/>
    <a:srgbClr val="FFF8E6"/>
    <a:srgbClr val="138B7F"/>
    <a:srgbClr val="13A697"/>
    <a:srgbClr val="FFFFFF"/>
    <a:srgbClr val="FFEAB6"/>
    <a:srgbClr val="59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75144-6808-413E-8F59-1397E4D639A5}" v="30" dt="2023-07-19T11:32:21.98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Tumma tyyli 2 - Korostus 1/Korost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eematyyli 2 - Korostu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8" autoAdjust="0"/>
  </p:normalViewPr>
  <p:slideViewPr>
    <p:cSldViewPr snapToGrid="0">
      <p:cViewPr varScale="1">
        <p:scale>
          <a:sx n="50" d="100"/>
          <a:sy n="50" d="100"/>
        </p:scale>
        <p:origin x="32"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5B2802B-1DE9-45BD-8EE1-11E0D55EFE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a:extLst>
              <a:ext uri="{FF2B5EF4-FFF2-40B4-BE49-F238E27FC236}">
                <a16:creationId xmlns:a16="http://schemas.microsoft.com/office/drawing/2014/main" id="{F365AE89-ED5D-4643-9C83-BE0CE07FD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072F9-1D7B-47CD-B465-7AA9D40835BC}" type="datetimeFigureOut">
              <a:rPr lang="en-FI" smtClean="0"/>
              <a:t>07/19/2023</a:t>
            </a:fld>
            <a:endParaRPr lang="en-FI"/>
          </a:p>
        </p:txBody>
      </p:sp>
      <p:sp>
        <p:nvSpPr>
          <p:cNvPr id="4" name="Alatunnisteen paikkamerkki 3">
            <a:extLst>
              <a:ext uri="{FF2B5EF4-FFF2-40B4-BE49-F238E27FC236}">
                <a16:creationId xmlns:a16="http://schemas.microsoft.com/office/drawing/2014/main" id="{E5A18B55-3A8A-456A-8E81-A61EF307B3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Dian numeron paikkamerkki 4">
            <a:extLst>
              <a:ext uri="{FF2B5EF4-FFF2-40B4-BE49-F238E27FC236}">
                <a16:creationId xmlns:a16="http://schemas.microsoft.com/office/drawing/2014/main" id="{072A756F-A3A9-4434-AB04-1CB98DF072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B7F38-679C-4097-A00D-A5804C04C3C8}" type="slidenum">
              <a:rPr lang="en-FI" smtClean="0"/>
              <a:t>‹#›</a:t>
            </a:fld>
            <a:endParaRPr lang="en-FI"/>
          </a:p>
        </p:txBody>
      </p:sp>
    </p:spTree>
    <p:extLst>
      <p:ext uri="{BB962C8B-B14F-4D97-AF65-F5344CB8AC3E}">
        <p14:creationId xmlns:p14="http://schemas.microsoft.com/office/powerpoint/2010/main" val="28490833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523A2-88A2-4480-AC02-92A55F88C0E0}" type="datetimeFigureOut">
              <a:rPr lang="en-FI" smtClean="0"/>
              <a:t>07/19/2023</a:t>
            </a:fld>
            <a:endParaRPr lang="en-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C236C-DCF9-4419-8A2A-D176C54AA402}" type="slidenum">
              <a:rPr lang="en-FI" smtClean="0"/>
              <a:t>‹#›</a:t>
            </a:fld>
            <a:endParaRPr lang="en-FI"/>
          </a:p>
        </p:txBody>
      </p:sp>
    </p:spTree>
    <p:extLst>
      <p:ext uri="{BB962C8B-B14F-4D97-AF65-F5344CB8AC3E}">
        <p14:creationId xmlns:p14="http://schemas.microsoft.com/office/powerpoint/2010/main" val="41762871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dia">
    <p:bg>
      <p:bgRef idx="1001">
        <a:schemeClr val="bg1"/>
      </p:bgRef>
    </p:bg>
    <p:spTree>
      <p:nvGrpSpPr>
        <p:cNvPr id="1" name=""/>
        <p:cNvGrpSpPr/>
        <p:nvPr/>
      </p:nvGrpSpPr>
      <p:grpSpPr>
        <a:xfrm>
          <a:off x="0" y="0"/>
          <a:ext cx="0" cy="0"/>
          <a:chOff x="0" y="0"/>
          <a:chExt cx="0" cy="0"/>
        </a:xfrm>
      </p:grpSpPr>
      <p:pic>
        <p:nvPicPr>
          <p:cNvPr id="8" name="Kielibuustin logo" descr="Kielibuustin logo.">
            <a:extLst>
              <a:ext uri="{FF2B5EF4-FFF2-40B4-BE49-F238E27FC236}">
                <a16:creationId xmlns:a16="http://schemas.microsoft.com/office/drawing/2014/main" id="{3CF503CC-9BCE-4C27-98F7-66EE0968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29" y="1365457"/>
            <a:ext cx="2501142" cy="864833"/>
          </a:xfrm>
          <a:prstGeom prst="rect">
            <a:avLst/>
          </a:prstGeom>
        </p:spPr>
      </p:pic>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2230290"/>
            <a:ext cx="9144000" cy="2158694"/>
          </a:xfrm>
        </p:spPr>
        <p:txBody>
          <a:bodyPr anchor="ctr">
            <a:normAutofit/>
          </a:bodyPr>
          <a:lstStyle>
            <a:lvl1pPr algn="ctr">
              <a:lnSpc>
                <a:spcPct val="120000"/>
              </a:lnSpc>
              <a:defRPr sz="4400"/>
            </a:lvl1pPr>
          </a:lstStyle>
          <a:p>
            <a:r>
              <a:rPr lang="fi-FI" noProof="0"/>
              <a:t>Muokkaa ots. perustyyl. napsautt.</a:t>
            </a:r>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403128"/>
            <a:ext cx="9144000" cy="1000633"/>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spTree>
    <p:extLst>
      <p:ext uri="{BB962C8B-B14F-4D97-AF65-F5344CB8AC3E}">
        <p14:creationId xmlns:p14="http://schemas.microsoft.com/office/powerpoint/2010/main" val="6287782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en vertailu">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05886" y="549048"/>
            <a:ext cx="11164800" cy="716661"/>
          </a:xfrm>
          <a:prstGeom prst="rect">
            <a:avLst/>
          </a:prstGeom>
        </p:spPr>
        <p:txBody>
          <a:bodyPr vert="horz" lIns="91440" tIns="45720" rIns="91440" bIns="45720" rtlCol="0" anchor="t">
            <a:normAutofit/>
          </a:bodyPr>
          <a:lstStyle>
            <a:lvl1pPr algn="l">
              <a:lnSpc>
                <a:spcPct val="120000"/>
              </a:lnSpc>
              <a:defRPr sz="2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tx2"/>
                </a:solidFill>
              </a:defRPr>
            </a:lvl1pPr>
            <a:lvl2pPr>
              <a:defRPr sz="1600">
                <a:solidFill>
                  <a:schemeClr val="tx2"/>
                </a:solidFill>
              </a:defRPr>
            </a:lvl2pPr>
            <a:lvl3pPr>
              <a:defRPr sz="1400">
                <a:solidFill>
                  <a:schemeClr val="tx2"/>
                </a:solidFill>
              </a:defRPr>
            </a:lvl3pPr>
          </a:lstStyle>
          <a:p>
            <a:pPr lvl="0"/>
            <a:r>
              <a:rPr lang="fi-FI"/>
              <a:t>Muokkaa tekstin perustyylejä napsauttamalla</a:t>
            </a:r>
          </a:p>
          <a:p>
            <a:pPr lvl="1"/>
            <a:r>
              <a:rPr lang="fi-FI"/>
              <a:t>toinen taso</a:t>
            </a:r>
          </a:p>
          <a:p>
            <a:pPr lvl="2"/>
            <a:r>
              <a:rPr lang="fi-FI"/>
              <a:t>kolmas taso</a:t>
            </a:r>
          </a:p>
          <a:p>
            <a:pPr lvl="0"/>
            <a:endParaRPr lang="fi-FI"/>
          </a:p>
        </p:txBody>
      </p:sp>
      <p:cxnSp>
        <p:nvCxnSpPr>
          <p:cNvPr id="3" name="Suora yhdysviiva 1">
            <a:extLst>
              <a:ext uri="{FF2B5EF4-FFF2-40B4-BE49-F238E27FC236}">
                <a16:creationId xmlns:a16="http://schemas.microsoft.com/office/drawing/2014/main" id="{F00BFF79-5830-4F98-9030-AC25630AC8BA}"/>
              </a:ext>
              <a:ext uri="{C183D7F6-B498-43B3-948B-1728B52AA6E4}">
                <adec:decorative xmlns:adec="http://schemas.microsoft.com/office/drawing/2017/decorative" val="1"/>
              </a:ext>
            </a:extLst>
          </p:cNvPr>
          <p:cNvCxnSpPr>
            <a:cxnSpLocks/>
          </p:cNvCxnSpPr>
          <p:nvPr userDrawn="1"/>
        </p:nvCxnSpPr>
        <p:spPr>
          <a:xfrm flipV="1">
            <a:off x="4176032" y="1749028"/>
            <a:ext cx="0" cy="4079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61247" y="1561630"/>
            <a:ext cx="3505536" cy="812097"/>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51338" y="2451570"/>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cxnSp>
        <p:nvCxnSpPr>
          <p:cNvPr id="19" name="Suora yhdysviiva 2">
            <a:extLst>
              <a:ext uri="{FF2B5EF4-FFF2-40B4-BE49-F238E27FC236}">
                <a16:creationId xmlns:a16="http://schemas.microsoft.com/office/drawing/2014/main" id="{C55A16F6-4213-497B-9F7F-AB388434EC29}"/>
              </a:ext>
              <a:ext uri="{C183D7F6-B498-43B3-948B-1728B52AA6E4}">
                <adec:decorative xmlns:adec="http://schemas.microsoft.com/office/drawing/2017/decorative" val="1"/>
              </a:ext>
            </a:extLst>
          </p:cNvPr>
          <p:cNvCxnSpPr>
            <a:cxnSpLocks/>
          </p:cNvCxnSpPr>
          <p:nvPr userDrawn="1"/>
        </p:nvCxnSpPr>
        <p:spPr>
          <a:xfrm flipV="1">
            <a:off x="8015968" y="1749028"/>
            <a:ext cx="0" cy="4079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9"/>
            <a:ext cx="3505536" cy="3377392"/>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4295206" y="6144587"/>
            <a:ext cx="977666"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403272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en vertailu 2">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kstin paikkamerkki 1">
            <a:extLst>
              <a:ext uri="{FF2B5EF4-FFF2-40B4-BE49-F238E27FC236}">
                <a16:creationId xmlns:a16="http://schemas.microsoft.com/office/drawing/2014/main" id="{E13078C9-677C-4833-A29D-69C1286A546C}"/>
              </a:ext>
            </a:extLst>
          </p:cNvPr>
          <p:cNvSpPr>
            <a:spLocks noGrp="1"/>
          </p:cNvSpPr>
          <p:nvPr>
            <p:ph type="body" idx="1"/>
          </p:nvPr>
        </p:nvSpPr>
        <p:spPr>
          <a:xfrm>
            <a:off x="576092" y="4448983"/>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1">
            <a:extLst>
              <a:ext uri="{FF2B5EF4-FFF2-40B4-BE49-F238E27FC236}">
                <a16:creationId xmlns:a16="http://schemas.microsoft.com/office/drawing/2014/main" id="{BE11A725-224E-41FF-A9FB-22FA0333C631}"/>
              </a:ext>
            </a:extLst>
          </p:cNvPr>
          <p:cNvSpPr>
            <a:spLocks noGrp="1"/>
          </p:cNvSpPr>
          <p:nvPr>
            <p:ph sz="half" idx="2"/>
          </p:nvPr>
        </p:nvSpPr>
        <p:spPr>
          <a:xfrm>
            <a:off x="576094" y="2049023"/>
            <a:ext cx="3599938" cy="2222024"/>
          </a:xfrm>
        </p:spPr>
        <p:txBody>
          <a:bodyPr anchor="t">
            <a:normAutofit/>
          </a:bodyPr>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26029" y="4448982"/>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30431" y="2049023"/>
            <a:ext cx="3599938" cy="2222024"/>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9" name="Tekstin paikkamerkki 3">
            <a:extLst>
              <a:ext uri="{FF2B5EF4-FFF2-40B4-BE49-F238E27FC236}">
                <a16:creationId xmlns:a16="http://schemas.microsoft.com/office/drawing/2014/main" id="{7E59121B-A10E-432F-BF43-F62E5FF99752}"/>
              </a:ext>
            </a:extLst>
          </p:cNvPr>
          <p:cNvSpPr>
            <a:spLocks noGrp="1"/>
          </p:cNvSpPr>
          <p:nvPr>
            <p:ph type="body" idx="14"/>
          </p:nvPr>
        </p:nvSpPr>
        <p:spPr>
          <a:xfrm>
            <a:off x="8075966" y="4448982"/>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1" name="Sisällön paikkamerkki 3">
            <a:extLst>
              <a:ext uri="{FF2B5EF4-FFF2-40B4-BE49-F238E27FC236}">
                <a16:creationId xmlns:a16="http://schemas.microsoft.com/office/drawing/2014/main" id="{DD35D1F0-5F3C-422B-A821-7996A3657F7B}"/>
              </a:ext>
            </a:extLst>
          </p:cNvPr>
          <p:cNvSpPr>
            <a:spLocks noGrp="1"/>
          </p:cNvSpPr>
          <p:nvPr>
            <p:ph sz="half" idx="16"/>
          </p:nvPr>
        </p:nvSpPr>
        <p:spPr>
          <a:xfrm>
            <a:off x="8075968" y="2049924"/>
            <a:ext cx="3599938" cy="2219063"/>
          </a:xfrm>
        </p:spPr>
        <p:txBody>
          <a:bodyPr anchor="t"/>
          <a:lstStyle>
            <a:lvl1pPr marL="0" indent="0">
              <a:buNone/>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91525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en vertailu joista ensimmäinen korostettuna">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4415211" y="549048"/>
            <a:ext cx="7260695" cy="716661"/>
          </a:xfrm>
          <a:prstGeom prst="rect">
            <a:avLst/>
          </a:prstGeom>
        </p:spPr>
        <p:txBody>
          <a:bodyPr vert="horz" lIns="91440" tIns="45720" rIns="91440" bIns="45720" rtlCol="0" anchor="t">
            <a:normAutofit/>
          </a:bodyPr>
          <a:lstStyle>
            <a:lvl1pPr algn="r">
              <a:lnSpc>
                <a:spcPct val="120000"/>
              </a:lnSpc>
              <a:defRPr sz="2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17" name="Suorakulmio" descr="Korostettu suorakulmio, jonka sisällä on ensimmäisen palstan alaotsikko ja otsikko.">
            <a:extLst>
              <a:ext uri="{FF2B5EF4-FFF2-40B4-BE49-F238E27FC236}">
                <a16:creationId xmlns:a16="http://schemas.microsoft.com/office/drawing/2014/main" id="{87E4D8B6-839D-4DDF-A66E-F133FED58A6B}"/>
              </a:ext>
            </a:extLst>
          </p:cNvPr>
          <p:cNvSpPr/>
          <p:nvPr userDrawn="1"/>
        </p:nvSpPr>
        <p:spPr>
          <a:xfrm>
            <a:off x="0" y="1"/>
            <a:ext cx="4170805"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43232" y="1561630"/>
            <a:ext cx="3505536" cy="812097"/>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43232" y="2451570"/>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8"/>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pic>
        <p:nvPicPr>
          <p:cNvPr id="24" name="Kielibuustin logo">
            <a:extLst>
              <a:ext uri="{FF2B5EF4-FFF2-40B4-BE49-F238E27FC236}">
                <a16:creationId xmlns:a16="http://schemas.microsoft.com/office/drawing/2014/main" id="{7B88969D-D281-4178-B8A4-D9BEC9B574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4295206" y="6144587"/>
            <a:ext cx="977666"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599617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en vertailu joista ensimmäiset kaksi korostettuna">
    <p:spTree>
      <p:nvGrpSpPr>
        <p:cNvPr id="1" name=""/>
        <p:cNvGrpSpPr/>
        <p:nvPr/>
      </p:nvGrpSpPr>
      <p:grpSpPr>
        <a:xfrm>
          <a:off x="0" y="0"/>
          <a:ext cx="0" cy="0"/>
          <a:chOff x="0" y="0"/>
          <a:chExt cx="0" cy="0"/>
        </a:xfrm>
      </p:grpSpPr>
      <p:sp>
        <p:nvSpPr>
          <p:cNvPr id="17" name="Suorakulmio" descr="Korostettu suorakulmio, jonka sisällä on ensimmäisen ja toisen palstan alaotsikko ja otsikko.">
            <a:extLst>
              <a:ext uri="{FF2B5EF4-FFF2-40B4-BE49-F238E27FC236}">
                <a16:creationId xmlns:a16="http://schemas.microsoft.com/office/drawing/2014/main" id="{87E4D8B6-839D-4DDF-A66E-F133FED58A6B}"/>
              </a:ext>
            </a:extLst>
          </p:cNvPr>
          <p:cNvSpPr>
            <a:spLocks/>
          </p:cNvSpPr>
          <p:nvPr userDrawn="1"/>
        </p:nvSpPr>
        <p:spPr>
          <a:xfrm>
            <a:off x="1" y="1"/>
            <a:ext cx="7920748"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21313" y="549048"/>
            <a:ext cx="7327455" cy="716661"/>
          </a:xfrm>
          <a:prstGeom prst="rect">
            <a:avLst/>
          </a:prstGeom>
        </p:spPr>
        <p:txBody>
          <a:bodyPr vert="horz" lIns="91440" tIns="45720" rIns="91440" bIns="45720" rtlCol="0" anchor="t">
            <a:normAutofit/>
          </a:bodyPr>
          <a:lstStyle>
            <a:lvl1pPr algn="l">
              <a:lnSpc>
                <a:spcPct val="120000"/>
              </a:lnSpc>
              <a:defRPr sz="2400">
                <a:solidFill>
                  <a:schemeClr val="bg2"/>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43232" y="1561629"/>
            <a:ext cx="3505536" cy="812097"/>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43232" y="2451569"/>
            <a:ext cx="3505536" cy="3377391"/>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9"/>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pic>
        <p:nvPicPr>
          <p:cNvPr id="24" name="Kielibuustin logo">
            <a:extLst>
              <a:ext uri="{FF2B5EF4-FFF2-40B4-BE49-F238E27FC236}">
                <a16:creationId xmlns:a16="http://schemas.microsoft.com/office/drawing/2014/main" id="{7B88969D-D281-4178-B8A4-D9BEC9B574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6215998" y="6148304"/>
            <a:ext cx="1396835" cy="365125"/>
          </a:xfrm>
          <a:prstGeom prst="rect">
            <a:avLst/>
          </a:prstGeom>
        </p:spPr>
        <p:txBody>
          <a:bodyPr/>
          <a:lstStyle>
            <a:lvl1pPr algn="r">
              <a:defRPr sz="1200">
                <a:solidFill>
                  <a:schemeClr val="bg2"/>
                </a:solidFill>
              </a:defRPr>
            </a:lvl1pPr>
          </a:lstStyle>
          <a:p>
            <a:fld id="{76947837-2250-4C6B-B95E-54C3E84FA4CE}" type="datetime1">
              <a:rPr lang="fi-FI" smtClean="0"/>
              <a:pPr/>
              <a:t>19.7.2023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8165152" y="6024897"/>
            <a:ext cx="281078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73516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2A648795-25F9-4019-90E7-4AE8CE30D133}"/>
              </a:ext>
            </a:extLst>
          </p:cNvPr>
          <p:cNvSpPr>
            <a:spLocks noGrp="1"/>
          </p:cNvSpPr>
          <p:nvPr>
            <p:ph type="title"/>
          </p:nvPr>
        </p:nvSpPr>
        <p:spPr/>
        <p:txBody>
          <a:bodyPr/>
          <a:lstStyle/>
          <a:p>
            <a:r>
              <a:rPr lang="fi-FI"/>
              <a:t>Muokkaa ots. perustyyl. napsautt.</a:t>
            </a:r>
            <a:endParaRPr lang="en-FI"/>
          </a:p>
        </p:txBody>
      </p:sp>
      <p:sp>
        <p:nvSpPr>
          <p:cNvPr id="6" name="Päivämäärän paikkamerkki">
            <a:extLst>
              <a:ext uri="{FF2B5EF4-FFF2-40B4-BE49-F238E27FC236}">
                <a16:creationId xmlns:a16="http://schemas.microsoft.com/office/drawing/2014/main" id="{2644E7AC-603B-4D4F-BBAC-D91E7535F846}"/>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7" name="Alatunnisteen paikkamerkki">
            <a:extLst>
              <a:ext uri="{FF2B5EF4-FFF2-40B4-BE49-F238E27FC236}">
                <a16:creationId xmlns:a16="http://schemas.microsoft.com/office/drawing/2014/main" id="{F82E19E8-9AFE-4178-B1F3-4D17E21F98E5}"/>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Esitelmän tai/ja puhujan nimi tässä</a:t>
            </a:r>
            <a:endParaRPr lang="en-FI"/>
          </a:p>
        </p:txBody>
      </p:sp>
      <p:sp>
        <p:nvSpPr>
          <p:cNvPr id="8" name="Dian numeron paikkamerkki">
            <a:extLst>
              <a:ext uri="{FF2B5EF4-FFF2-40B4-BE49-F238E27FC236}">
                <a16:creationId xmlns:a16="http://schemas.microsoft.com/office/drawing/2014/main" id="{13D8283B-D356-42E7-A823-E6C19F41F268}"/>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35908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määrän paikkamerkki">
            <a:extLst>
              <a:ext uri="{FF2B5EF4-FFF2-40B4-BE49-F238E27FC236}">
                <a16:creationId xmlns:a16="http://schemas.microsoft.com/office/drawing/2014/main" id="{2DB17A22-5C30-4DF6-AA17-A32AEF780A8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6" name="Alatunnisteen paikkamerkki">
            <a:extLst>
              <a:ext uri="{FF2B5EF4-FFF2-40B4-BE49-F238E27FC236}">
                <a16:creationId xmlns:a16="http://schemas.microsoft.com/office/drawing/2014/main" id="{061080B5-29DD-4AC7-90AE-C709C347826E}"/>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Esitelmän tai/ja puhujan nimi tässä</a:t>
            </a:r>
            <a:endParaRPr lang="en-FI"/>
          </a:p>
        </p:txBody>
      </p:sp>
      <p:sp>
        <p:nvSpPr>
          <p:cNvPr id="7" name="Dian numeron paikkamerkki">
            <a:extLst>
              <a:ext uri="{FF2B5EF4-FFF2-40B4-BE49-F238E27FC236}">
                <a16:creationId xmlns:a16="http://schemas.microsoft.com/office/drawing/2014/main" id="{5FF5F7EB-5A40-40D7-9EDC-4AB08A06576F}"/>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00660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alaotsikon kanssa">
    <p:bg>
      <p:bgRef idx="1001">
        <a:schemeClr val="bg1"/>
      </p:bgRef>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1445917"/>
            <a:ext cx="9144000" cy="2727550"/>
          </a:xfrm>
        </p:spPr>
        <p:txBody>
          <a:bodyPr anchor="ctr">
            <a:normAutofit/>
          </a:bodyPr>
          <a:lstStyle>
            <a:lvl1pPr algn="ctr">
              <a:lnSpc>
                <a:spcPct val="120000"/>
              </a:lnSpc>
              <a:defRPr sz="4400"/>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188911"/>
            <a:ext cx="9144000" cy="906944"/>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pic>
        <p:nvPicPr>
          <p:cNvPr id="8" name="Kielibuustin logo">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2" name="Päivämäärän paikkamerkki">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20" name="Alatunnisteen paikkamerkki">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21" name="Dian numeron paikkamerkki">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5154721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ilman alaotsikkoa">
    <p:bg>
      <p:bgRef idx="1001">
        <a:schemeClr val="bg1"/>
      </p:bgRef>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1847127"/>
            <a:ext cx="9144000" cy="3163745"/>
          </a:xfrm>
        </p:spPr>
        <p:txBody>
          <a:bodyPr anchor="ctr">
            <a:normAutofit/>
          </a:bodyPr>
          <a:lstStyle>
            <a:lvl1pPr algn="ctr">
              <a:lnSpc>
                <a:spcPct val="120000"/>
              </a:lnSpc>
              <a:defRPr sz="4400"/>
            </a:lvl1pPr>
          </a:lstStyle>
          <a:p>
            <a:r>
              <a:rPr lang="fi-FI" noProof="0"/>
              <a:t>Muokkaa ots. perustyyl. napsautt.</a:t>
            </a:r>
          </a:p>
        </p:txBody>
      </p:sp>
      <p:pic>
        <p:nvPicPr>
          <p:cNvPr id="8" name="Kuva">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2" name="Päivämäärän paikkamerkki">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20" name="Alatunnisteen paikkamerkki">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21" name="Dian numeron paikkamerkki">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30361216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Lopetus">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FA01DD-11B1-4736-A453-65ADD63CF6E9}"/>
              </a:ext>
            </a:extLst>
          </p:cNvPr>
          <p:cNvSpPr>
            <a:spLocks noGrp="1"/>
          </p:cNvSpPr>
          <p:nvPr>
            <p:ph type="ctrTitle"/>
          </p:nvPr>
        </p:nvSpPr>
        <p:spPr>
          <a:xfrm>
            <a:off x="1524000" y="1809027"/>
            <a:ext cx="9144000" cy="2099965"/>
          </a:xfrm>
        </p:spPr>
        <p:txBody>
          <a:bodyPr anchor="ctr">
            <a:noAutofit/>
          </a:bodyPr>
          <a:lstStyle>
            <a:lvl1pPr algn="ctr">
              <a:lnSpc>
                <a:spcPct val="120000"/>
              </a:lnSpc>
              <a:defRPr sz="4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Alaotsikko 2">
            <a:extLst>
              <a:ext uri="{FF2B5EF4-FFF2-40B4-BE49-F238E27FC236}">
                <a16:creationId xmlns:a16="http://schemas.microsoft.com/office/drawing/2014/main" id="{E3E74A17-4DE4-47CB-B02D-9263520DBEAD}"/>
              </a:ext>
            </a:extLst>
          </p:cNvPr>
          <p:cNvSpPr>
            <a:spLocks noGrp="1"/>
          </p:cNvSpPr>
          <p:nvPr>
            <p:ph type="subTitle" idx="1"/>
          </p:nvPr>
        </p:nvSpPr>
        <p:spPr>
          <a:xfrm>
            <a:off x="1524000" y="3920575"/>
            <a:ext cx="9144000" cy="842462"/>
          </a:xfrm>
        </p:spPr>
        <p:txBody>
          <a:bodyPr anchor="t">
            <a:normAutofit/>
          </a:bodyPr>
          <a:lstStyle>
            <a:lvl1pPr marL="0" indent="0" algn="ctr">
              <a:lnSpc>
                <a:spcPct val="120000"/>
              </a:lnSpc>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pic>
        <p:nvPicPr>
          <p:cNvPr id="8" name="Kuva 7">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0" name="Alatunnisteen paikkamerkki 4">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21" name="Dian numeron paikkamerkki 5">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
        <p:nvSpPr>
          <p:cNvPr id="22" name="Päivämäärän paikkamerkki 3">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Tree>
    <p:extLst>
      <p:ext uri="{BB962C8B-B14F-4D97-AF65-F5344CB8AC3E}">
        <p14:creationId xmlns:p14="http://schemas.microsoft.com/office/powerpoint/2010/main" val="748163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14" name="Otsikko">
            <a:extLst>
              <a:ext uri="{FF2B5EF4-FFF2-40B4-BE49-F238E27FC236}">
                <a16:creationId xmlns:a16="http://schemas.microsoft.com/office/drawing/2014/main" id="{E92AA1DA-BBC7-4628-BF60-47775FB9D3A8}"/>
              </a:ext>
            </a:extLst>
          </p:cNvPr>
          <p:cNvSpPr>
            <a:spLocks noGrp="1"/>
          </p:cNvSpPr>
          <p:nvPr>
            <p:ph type="title"/>
          </p:nvPr>
        </p:nvSpPr>
        <p:spPr/>
        <p:txBody>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Sisällön paikkamerkki">
            <a:extLst>
              <a:ext uri="{FF2B5EF4-FFF2-40B4-BE49-F238E27FC236}">
                <a16:creationId xmlns:a16="http://schemas.microsoft.com/office/drawing/2014/main" id="{5B5A5F1C-0B93-4F15-AD8D-26123C02A283}"/>
              </a:ext>
            </a:extLst>
          </p:cNvPr>
          <p:cNvSpPr>
            <a:spLocks noGrp="1"/>
          </p:cNvSpPr>
          <p:nvPr>
            <p:ph sz="half" idx="1"/>
          </p:nvPr>
        </p:nvSpPr>
        <p:spPr>
          <a:xfrm>
            <a:off x="576092" y="1989024"/>
            <a:ext cx="11099814" cy="3839936"/>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Päivämäärän paikkamerkki">
            <a:extLst>
              <a:ext uri="{FF2B5EF4-FFF2-40B4-BE49-F238E27FC236}">
                <a16:creationId xmlns:a16="http://schemas.microsoft.com/office/drawing/2014/main" id="{B733372E-A5F6-48B9-BA05-FE2FE2E3648C}"/>
              </a:ext>
            </a:extLst>
          </p:cNvPr>
          <p:cNvSpPr>
            <a:spLocks noGrp="1"/>
          </p:cNvSpPr>
          <p:nvPr>
            <p:ph type="dt" sz="half" idx="10"/>
          </p:nvPr>
        </p:nvSpPr>
        <p:spPr/>
        <p:txBody>
          <a:bodyPr/>
          <a:lstStyle/>
          <a:p>
            <a:fld id="{76947837-2250-4C6B-B95E-54C3E84FA4CE}" type="datetime1">
              <a:rPr lang="fi-FI" smtClean="0"/>
              <a:pPr/>
              <a:t>19.7.2023</a:t>
            </a:fld>
            <a:endParaRPr lang="en-FI"/>
          </a:p>
        </p:txBody>
      </p:sp>
      <p:sp>
        <p:nvSpPr>
          <p:cNvPr id="12" name="Alatunnisteen paikkamerkki">
            <a:extLst>
              <a:ext uri="{FF2B5EF4-FFF2-40B4-BE49-F238E27FC236}">
                <a16:creationId xmlns:a16="http://schemas.microsoft.com/office/drawing/2014/main" id="{9DF66773-4515-45EA-ADD1-B5303C56BC03}"/>
              </a:ext>
            </a:extLst>
          </p:cNvPr>
          <p:cNvSpPr>
            <a:spLocks noGrp="1"/>
          </p:cNvSpPr>
          <p:nvPr>
            <p:ph type="ftr" sz="quarter" idx="11"/>
          </p:nvPr>
        </p:nvSpPr>
        <p:spPr/>
        <p:txBody>
          <a:body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3F7A4F54-112F-419A-B3A5-91CCA452D0EF}"/>
              </a:ext>
            </a:extLst>
          </p:cNvPr>
          <p:cNvSpPr>
            <a:spLocks noGrp="1"/>
          </p:cNvSpPr>
          <p:nvPr>
            <p:ph type="sldNum" sz="quarter" idx="12"/>
          </p:nvPr>
        </p:nvSpPr>
        <p:spPr/>
        <p:txBody>
          <a:bodyPr/>
          <a:lstStyle/>
          <a:p>
            <a:fld id="{49D43B8D-3A48-4AF4-9D47-972388EB9581}" type="slidenum">
              <a:rPr lang="en-FI" smtClean="0"/>
              <a:pPr/>
              <a:t>‹#›</a:t>
            </a:fld>
            <a:endParaRPr lang="en-FI"/>
          </a:p>
        </p:txBody>
      </p:sp>
    </p:spTree>
    <p:extLst>
      <p:ext uri="{BB962C8B-B14F-4D97-AF65-F5344CB8AC3E}">
        <p14:creationId xmlns:p14="http://schemas.microsoft.com/office/powerpoint/2010/main" val="179893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alaotsikko ja sisältö">
    <p:spTree>
      <p:nvGrpSpPr>
        <p:cNvPr id="1" name=""/>
        <p:cNvGrpSpPr/>
        <p:nvPr/>
      </p:nvGrpSpPr>
      <p:grpSpPr>
        <a:xfrm>
          <a:off x="0" y="0"/>
          <a:ext cx="0" cy="0"/>
          <a:chOff x="0" y="0"/>
          <a:chExt cx="0" cy="0"/>
        </a:xfrm>
      </p:grpSpPr>
      <p:sp>
        <p:nvSpPr>
          <p:cNvPr id="14" name="Otsikko">
            <a:extLst>
              <a:ext uri="{FF2B5EF4-FFF2-40B4-BE49-F238E27FC236}">
                <a16:creationId xmlns:a16="http://schemas.microsoft.com/office/drawing/2014/main" id="{E92AA1DA-BBC7-4628-BF60-47775FB9D3A8}"/>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a:extLst>
              <a:ext uri="{FF2B5EF4-FFF2-40B4-BE49-F238E27FC236}">
                <a16:creationId xmlns:a16="http://schemas.microsoft.com/office/drawing/2014/main" id="{42D3D549-A6B5-4619-BFA1-BF1346307CB6}"/>
              </a:ext>
            </a:extLst>
          </p:cNvPr>
          <p:cNvSpPr>
            <a:spLocks noGrp="1"/>
          </p:cNvSpPr>
          <p:nvPr>
            <p:ph type="body" sz="quarter" idx="13" hasCustomPrompt="1"/>
          </p:nvPr>
        </p:nvSpPr>
        <p:spPr>
          <a:xfrm>
            <a:off x="576263" y="1997698"/>
            <a:ext cx="11099800" cy="461339"/>
          </a:xfrm>
        </p:spPr>
        <p:txBody>
          <a:bodyPr>
            <a:noAutofit/>
          </a:bodyPr>
          <a:lstStyle>
            <a:lvl1pPr marL="0" indent="0">
              <a:buNone/>
              <a:defRPr sz="2400" b="1"/>
            </a:lvl1pPr>
          </a:lstStyle>
          <a:p>
            <a:pPr lvl="0"/>
            <a:r>
              <a:rPr lang="fi-FI"/>
              <a:t>Lisää alaotsikko napsauttamalla</a:t>
            </a:r>
          </a:p>
        </p:txBody>
      </p:sp>
      <p:sp>
        <p:nvSpPr>
          <p:cNvPr id="15" name="Sisällön paikkamerkki">
            <a:extLst>
              <a:ext uri="{FF2B5EF4-FFF2-40B4-BE49-F238E27FC236}">
                <a16:creationId xmlns:a16="http://schemas.microsoft.com/office/drawing/2014/main" id="{5B5A5F1C-0B93-4F15-AD8D-26123C02A283}"/>
              </a:ext>
            </a:extLst>
          </p:cNvPr>
          <p:cNvSpPr>
            <a:spLocks noGrp="1"/>
          </p:cNvSpPr>
          <p:nvPr>
            <p:ph sz="half" idx="1"/>
          </p:nvPr>
        </p:nvSpPr>
        <p:spPr>
          <a:xfrm>
            <a:off x="576092" y="2600325"/>
            <a:ext cx="11099814" cy="3228635"/>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Päivämäärän paikkamerkki">
            <a:extLst>
              <a:ext uri="{FF2B5EF4-FFF2-40B4-BE49-F238E27FC236}">
                <a16:creationId xmlns:a16="http://schemas.microsoft.com/office/drawing/2014/main" id="{B733372E-A5F6-48B9-BA05-FE2FE2E3648C}"/>
              </a:ext>
            </a:extLst>
          </p:cNvPr>
          <p:cNvSpPr>
            <a:spLocks noGrp="1"/>
          </p:cNvSpPr>
          <p:nvPr>
            <p:ph type="dt" sz="half" idx="10"/>
          </p:nvPr>
        </p:nvSpPr>
        <p:spPr/>
        <p:txBody>
          <a:bodyPr/>
          <a:lstStyle/>
          <a:p>
            <a:fld id="{76947837-2250-4C6B-B95E-54C3E84FA4CE}" type="datetime1">
              <a:rPr lang="fi-FI" smtClean="0"/>
              <a:pPr/>
              <a:t>19.7.2023</a:t>
            </a:fld>
            <a:endParaRPr lang="en-FI"/>
          </a:p>
        </p:txBody>
      </p:sp>
      <p:sp>
        <p:nvSpPr>
          <p:cNvPr id="12" name="Alatunnisteen paikkamerkki">
            <a:extLst>
              <a:ext uri="{FF2B5EF4-FFF2-40B4-BE49-F238E27FC236}">
                <a16:creationId xmlns:a16="http://schemas.microsoft.com/office/drawing/2014/main" id="{9DF66773-4515-45EA-ADD1-B5303C56BC03}"/>
              </a:ext>
            </a:extLst>
          </p:cNvPr>
          <p:cNvSpPr>
            <a:spLocks noGrp="1"/>
          </p:cNvSpPr>
          <p:nvPr>
            <p:ph type="ftr" sz="quarter" idx="11"/>
          </p:nvPr>
        </p:nvSpPr>
        <p:spPr/>
        <p:txBody>
          <a:body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3F7A4F54-112F-419A-B3A5-91CCA452D0EF}"/>
              </a:ext>
            </a:extLst>
          </p:cNvPr>
          <p:cNvSpPr>
            <a:spLocks noGrp="1"/>
          </p:cNvSpPr>
          <p:nvPr>
            <p:ph type="sldNum" sz="quarter" idx="12"/>
          </p:nvPr>
        </p:nvSpPr>
        <p:spPr/>
        <p:txBody>
          <a:bodyPr/>
          <a:lstStyle/>
          <a:p>
            <a:fld id="{49D43B8D-3A48-4AF4-9D47-972388EB9581}" type="slidenum">
              <a:rPr lang="en-FI" smtClean="0"/>
              <a:pPr/>
              <a:t>‹#›</a:t>
            </a:fld>
            <a:endParaRPr lang="en-FI"/>
          </a:p>
        </p:txBody>
      </p:sp>
    </p:spTree>
    <p:extLst>
      <p:ext uri="{BB962C8B-B14F-4D97-AF65-F5344CB8AC3E}">
        <p14:creationId xmlns:p14="http://schemas.microsoft.com/office/powerpoint/2010/main" val="176443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2" y="2169021"/>
            <a:ext cx="5279912"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6335996" y="2169021"/>
            <a:ext cx="5339910"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75708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sisältökohdetta ja kuvateksti">
    <p:spTree>
      <p:nvGrpSpPr>
        <p:cNvPr id="1" name=""/>
        <p:cNvGrpSpPr/>
        <p:nvPr/>
      </p:nvGrpSpPr>
      <p:grpSpPr>
        <a:xfrm>
          <a:off x="0" y="0"/>
          <a:ext cx="0" cy="0"/>
          <a:chOff x="0" y="0"/>
          <a:chExt cx="0" cy="0"/>
        </a:xfrm>
      </p:grpSpPr>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2" y="2169020"/>
            <a:ext cx="5279912"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6335996" y="2169019"/>
            <a:ext cx="5339910" cy="2924011"/>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
        <p:nvSpPr>
          <p:cNvPr id="9" name="Sisällön paikkamerkki 2">
            <a:extLst>
              <a:ext uri="{FF2B5EF4-FFF2-40B4-BE49-F238E27FC236}">
                <a16:creationId xmlns:a16="http://schemas.microsoft.com/office/drawing/2014/main" id="{EA3649C3-0BF7-48FF-93AF-3594A577B1CA}"/>
              </a:ext>
            </a:extLst>
          </p:cNvPr>
          <p:cNvSpPr>
            <a:spLocks noGrp="1"/>
          </p:cNvSpPr>
          <p:nvPr>
            <p:ph sz="half" idx="11"/>
          </p:nvPr>
        </p:nvSpPr>
        <p:spPr>
          <a:xfrm>
            <a:off x="6335996" y="5228970"/>
            <a:ext cx="5354602" cy="659988"/>
          </a:xfrm>
        </p:spPr>
        <p:txBody>
          <a:bodyPr anchor="t">
            <a:normAutofit/>
          </a:bodyPr>
          <a:lstStyle>
            <a:lvl1pPr marL="0" indent="0">
              <a:buNone/>
              <a:defRPr sz="1200" b="0" i="0"/>
            </a:lvl1pPr>
          </a:lstStyle>
          <a:p>
            <a:pPr lvl="0"/>
            <a:r>
              <a:rPr lang="fi-FI"/>
              <a:t>Muokkaa tekstin perustyylejä napsauttamalla</a:t>
            </a:r>
          </a:p>
        </p:txBody>
      </p:sp>
    </p:spTree>
    <p:extLst>
      <p:ext uri="{BB962C8B-B14F-4D97-AF65-F5344CB8AC3E}">
        <p14:creationId xmlns:p14="http://schemas.microsoft.com/office/powerpoint/2010/main" val="413062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hden vertailu">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kstin paikkamerkki 1">
            <a:extLst>
              <a:ext uri="{FF2B5EF4-FFF2-40B4-BE49-F238E27FC236}">
                <a16:creationId xmlns:a16="http://schemas.microsoft.com/office/drawing/2014/main" id="{E13078C9-677C-4833-A29D-69C1286A546C}"/>
              </a:ext>
            </a:extLst>
          </p:cNvPr>
          <p:cNvSpPr>
            <a:spLocks noGrp="1"/>
          </p:cNvSpPr>
          <p:nvPr>
            <p:ph type="body" idx="1"/>
          </p:nvPr>
        </p:nvSpPr>
        <p:spPr>
          <a:xfrm>
            <a:off x="576092" y="1932352"/>
            <a:ext cx="5339912" cy="776660"/>
          </a:xfrm>
        </p:spPr>
        <p:txBody>
          <a:bodyPr anchor="b">
            <a:norm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1">
            <a:extLst>
              <a:ext uri="{FF2B5EF4-FFF2-40B4-BE49-F238E27FC236}">
                <a16:creationId xmlns:a16="http://schemas.microsoft.com/office/drawing/2014/main" id="{BE11A725-224E-41FF-A9FB-22FA0333C631}"/>
              </a:ext>
            </a:extLst>
          </p:cNvPr>
          <p:cNvSpPr>
            <a:spLocks noGrp="1"/>
          </p:cNvSpPr>
          <p:nvPr>
            <p:ph sz="half" idx="2"/>
          </p:nvPr>
        </p:nvSpPr>
        <p:spPr>
          <a:xfrm>
            <a:off x="576091" y="2784951"/>
            <a:ext cx="5339912" cy="3044010"/>
          </a:xfrm>
        </p:spPr>
        <p:txBody>
          <a:bodyPr anchor="t"/>
          <a:lstStyle>
            <a:lvl1pPr>
              <a:defRPr sz="2000"/>
            </a:lvl1pPr>
            <a:lvl2pPr>
              <a:defRPr sz="1800"/>
            </a:lvl2pPr>
            <a:lvl3pPr>
              <a:defRPr sz="1600"/>
            </a:lvl3pPr>
            <a:lvl4pPr>
              <a:defRPr sz="14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cxnSp>
        <p:nvCxnSpPr>
          <p:cNvPr id="11" name="Suora yhdysviiva">
            <a:extLst>
              <a:ext uri="{FF2B5EF4-FFF2-40B4-BE49-F238E27FC236}">
                <a16:creationId xmlns:a16="http://schemas.microsoft.com/office/drawing/2014/main" id="{2C9A596D-0802-4B19-9236-737210BE6C7D}"/>
              </a:ext>
              <a:ext uri="{C183D7F6-B498-43B3-948B-1728B52AA6E4}">
                <adec:decorative xmlns:adec="http://schemas.microsoft.com/office/drawing/2017/decorative" val="1"/>
              </a:ext>
            </a:extLst>
          </p:cNvPr>
          <p:cNvCxnSpPr>
            <a:cxnSpLocks/>
          </p:cNvCxnSpPr>
          <p:nvPr userDrawn="1"/>
        </p:nvCxnSpPr>
        <p:spPr>
          <a:xfrm flipV="1">
            <a:off x="6096000" y="2049023"/>
            <a:ext cx="0" cy="37799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n paikkamerkki 2">
            <a:extLst>
              <a:ext uri="{FF2B5EF4-FFF2-40B4-BE49-F238E27FC236}">
                <a16:creationId xmlns:a16="http://schemas.microsoft.com/office/drawing/2014/main" id="{9B0B9F0E-C81E-4C28-BE99-93FA88D3973D}"/>
              </a:ext>
            </a:extLst>
          </p:cNvPr>
          <p:cNvSpPr>
            <a:spLocks noGrp="1"/>
          </p:cNvSpPr>
          <p:nvPr>
            <p:ph type="body" sz="quarter" idx="3"/>
          </p:nvPr>
        </p:nvSpPr>
        <p:spPr>
          <a:xfrm>
            <a:off x="6275996" y="1932352"/>
            <a:ext cx="5399909" cy="776660"/>
          </a:xfrm>
        </p:spPr>
        <p:txBody>
          <a:bodyPr anchor="b">
            <a:norm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2">
            <a:extLst>
              <a:ext uri="{FF2B5EF4-FFF2-40B4-BE49-F238E27FC236}">
                <a16:creationId xmlns:a16="http://schemas.microsoft.com/office/drawing/2014/main" id="{E1171E2F-56F5-4E47-B656-2468D61A2D00}"/>
              </a:ext>
            </a:extLst>
          </p:cNvPr>
          <p:cNvSpPr>
            <a:spLocks noGrp="1"/>
          </p:cNvSpPr>
          <p:nvPr>
            <p:ph sz="quarter" idx="4"/>
          </p:nvPr>
        </p:nvSpPr>
        <p:spPr>
          <a:xfrm>
            <a:off x="6275187" y="2784950"/>
            <a:ext cx="5399910" cy="3044011"/>
          </a:xfrm>
        </p:spPr>
        <p:txBody>
          <a:bodyPr anchor="t"/>
          <a:lstStyle>
            <a:lvl1pPr marL="0" indent="0">
              <a:buNone/>
              <a:defRPr sz="2000"/>
            </a:lvl1pPr>
            <a:lvl2pPr>
              <a:defRPr sz="2000"/>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7308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tsikon paikkamerkki">
            <a:extLst>
              <a:ext uri="{FF2B5EF4-FFF2-40B4-BE49-F238E27FC236}">
                <a16:creationId xmlns:a16="http://schemas.microsoft.com/office/drawing/2014/main" id="{AF8354D7-2C15-498E-BFB7-4510BCB37A33}"/>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noProof="0"/>
              <a:t>Muokkaa ots. perustyyl. napsautt.</a:t>
            </a:r>
          </a:p>
        </p:txBody>
      </p:sp>
      <p:sp>
        <p:nvSpPr>
          <p:cNvPr id="3" name="Tekstin paikkamerkki">
            <a:extLst>
              <a:ext uri="{FF2B5EF4-FFF2-40B4-BE49-F238E27FC236}">
                <a16:creationId xmlns:a16="http://schemas.microsoft.com/office/drawing/2014/main" id="{AAEB8BAA-E88F-4775-AEC2-5FFC4C90D43E}"/>
              </a:ext>
            </a:extLst>
          </p:cNvPr>
          <p:cNvSpPr>
            <a:spLocks noGrp="1"/>
          </p:cNvSpPr>
          <p:nvPr>
            <p:ph type="body" idx="1"/>
          </p:nvPr>
        </p:nvSpPr>
        <p:spPr>
          <a:xfrm>
            <a:off x="576091" y="1989024"/>
            <a:ext cx="11099815" cy="3659939"/>
          </a:xfrm>
          <a:prstGeom prst="rect">
            <a:avLst/>
          </a:prstGeom>
        </p:spPr>
        <p:txBody>
          <a:bodyPr vert="horz" lIns="91440" tIns="45720" rIns="91440" bIns="45720" rtlCol="0" anchor="ctr">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8" name="Kielibuustin logo">
            <a:extLst>
              <a:ext uri="{FF2B5EF4-FFF2-40B4-BE49-F238E27FC236}">
                <a16:creationId xmlns:a16="http://schemas.microsoft.com/office/drawing/2014/main" id="{114EF340-770B-4568-AF15-54772CFEB942}"/>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6393" y="6021570"/>
            <a:ext cx="1559975" cy="539402"/>
          </a:xfrm>
          <a:prstGeom prst="rect">
            <a:avLst/>
          </a:prstGeom>
        </p:spPr>
      </p:pic>
      <p:sp>
        <p:nvSpPr>
          <p:cNvPr id="10" name="Päivämäärän paikkamerkki">
            <a:extLst>
              <a:ext uri="{FF2B5EF4-FFF2-40B4-BE49-F238E27FC236}">
                <a16:creationId xmlns:a16="http://schemas.microsoft.com/office/drawing/2014/main" id="{A4E61444-D11B-4E53-B906-D18F9345D9F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19.7.2023</a:t>
            </a:fld>
            <a:endParaRPr lang="en-FI"/>
          </a:p>
        </p:txBody>
      </p:sp>
      <p:sp>
        <p:nvSpPr>
          <p:cNvPr id="5" name="Alatunnisteen paikkamerkki">
            <a:extLst>
              <a:ext uri="{FF2B5EF4-FFF2-40B4-BE49-F238E27FC236}">
                <a16:creationId xmlns:a16="http://schemas.microsoft.com/office/drawing/2014/main" id="{F88B75B2-7096-4C80-9038-E582821383A9}"/>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Esitelmän tai/ja puhujan nimi tässä</a:t>
            </a:r>
            <a:endParaRPr lang="en-FI"/>
          </a:p>
        </p:txBody>
      </p:sp>
      <p:sp>
        <p:nvSpPr>
          <p:cNvPr id="6" name="Dian numeron paikkamerkki">
            <a:extLst>
              <a:ext uri="{FF2B5EF4-FFF2-40B4-BE49-F238E27FC236}">
                <a16:creationId xmlns:a16="http://schemas.microsoft.com/office/drawing/2014/main" id="{8643D5A1-33F2-43CF-8430-FD37AF76764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2159870145"/>
      </p:ext>
    </p:extLst>
  </p:cSld>
  <p:clrMap bg1="dk1" tx1="lt1" bg2="dk2" tx2="lt2" accent1="accent1" accent2="accent2" accent3="accent3" accent4="accent4" accent5="accent5" accent6="accent6" hlink="hlink" folHlink="folHlink"/>
  <p:sldLayoutIdLst>
    <p:sldLayoutId id="2147483662" r:id="rId1"/>
    <p:sldLayoutId id="2147483676" r:id="rId2"/>
    <p:sldLayoutId id="2147483677" r:id="rId3"/>
    <p:sldLayoutId id="2147483678" r:id="rId4"/>
    <p:sldLayoutId id="2147483663" r:id="rId5"/>
    <p:sldLayoutId id="2147483675" r:id="rId6"/>
    <p:sldLayoutId id="2147483664" r:id="rId7"/>
    <p:sldLayoutId id="2147483683" r:id="rId8"/>
    <p:sldLayoutId id="2147483665" r:id="rId9"/>
    <p:sldLayoutId id="2147483682" r:id="rId10"/>
    <p:sldLayoutId id="2147483679" r:id="rId11"/>
    <p:sldLayoutId id="2147483680" r:id="rId12"/>
    <p:sldLayoutId id="2147483681" r:id="rId13"/>
    <p:sldLayoutId id="2147483667" r:id="rId14"/>
    <p:sldLayoutId id="2147483668" r:id="rId15"/>
  </p:sldLayoutIdLst>
  <p:hf hdr="0"/>
  <p:txStyles>
    <p:title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77">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uusikielemme.fi/finnish-grammar/possessive-suffixes-possessiivisuffiksit#two" TargetMode="External"/><Relationship Id="rId3" Type="http://schemas.openxmlformats.org/officeDocument/2006/relationships/hyperlink" Target="http://www.kielitoimistonohjepankki.fi/selaus/1782/ohje/588" TargetMode="External"/><Relationship Id="rId7" Type="http://schemas.openxmlformats.org/officeDocument/2006/relationships/hyperlink" Target="http://www.kielitoimistonohjepankki.fi/ohje/564" TargetMode="External"/><Relationship Id="rId2" Type="http://schemas.openxmlformats.org/officeDocument/2006/relationships/hyperlink" Target="http://www.kielitoimistonohjepankki.fi/ohje/589#hyvillaan" TargetMode="External"/><Relationship Id="rId1" Type="http://schemas.openxmlformats.org/officeDocument/2006/relationships/slideLayout" Target="../slideLayouts/slideLayout5.xml"/><Relationship Id="rId6" Type="http://schemas.openxmlformats.org/officeDocument/2006/relationships/hyperlink" Target="http://www.kielitoimistonohjepankki.fi/selaus/1782/ohje/594" TargetMode="External"/><Relationship Id="rId5" Type="http://schemas.openxmlformats.org/officeDocument/2006/relationships/hyperlink" Target="http://www.kielitoimistonohjepankki.fi/selaus/1782/ohje/591" TargetMode="External"/><Relationship Id="rId4" Type="http://schemas.openxmlformats.org/officeDocument/2006/relationships/hyperlink" Target="http://www.kielitoimistonohjepankki.fi/selaus/1782/ohje/59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8BFC-E470-F487-AD9A-E8F0AC5BD0DA}"/>
              </a:ext>
            </a:extLst>
          </p:cNvPr>
          <p:cNvSpPr>
            <a:spLocks noGrp="1"/>
          </p:cNvSpPr>
          <p:nvPr>
            <p:ph type="ctrTitle"/>
          </p:nvPr>
        </p:nvSpPr>
        <p:spPr/>
        <p:txBody>
          <a:bodyPr/>
          <a:lstStyle/>
          <a:p>
            <a:r>
              <a:rPr lang="fi-FI" dirty="0"/>
              <a:t>Omistusliitteet</a:t>
            </a:r>
          </a:p>
        </p:txBody>
      </p:sp>
      <p:sp>
        <p:nvSpPr>
          <p:cNvPr id="3" name="Subtitle 2">
            <a:extLst>
              <a:ext uri="{FF2B5EF4-FFF2-40B4-BE49-F238E27FC236}">
                <a16:creationId xmlns:a16="http://schemas.microsoft.com/office/drawing/2014/main" id="{C3A6A978-DCFF-AFEE-9E13-A5B0239CCA67}"/>
              </a:ext>
            </a:extLst>
          </p:cNvPr>
          <p:cNvSpPr>
            <a:spLocks noGrp="1"/>
          </p:cNvSpPr>
          <p:nvPr>
            <p:ph type="subTitle" idx="1"/>
          </p:nvPr>
        </p:nvSpPr>
        <p:spPr/>
        <p:txBody>
          <a:bodyPr/>
          <a:lstStyle/>
          <a:p>
            <a:r>
              <a:rPr lang="fi-FI"/>
              <a:t>eli possessiivisuffiksit</a:t>
            </a:r>
          </a:p>
        </p:txBody>
      </p:sp>
    </p:spTree>
    <p:extLst>
      <p:ext uri="{BB962C8B-B14F-4D97-AF65-F5344CB8AC3E}">
        <p14:creationId xmlns:p14="http://schemas.microsoft.com/office/powerpoint/2010/main" val="345065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4171-6A00-9D91-4508-1AE2FDDF523B}"/>
              </a:ext>
            </a:extLst>
          </p:cNvPr>
          <p:cNvSpPr>
            <a:spLocks noGrp="1"/>
          </p:cNvSpPr>
          <p:nvPr>
            <p:ph type="title"/>
          </p:nvPr>
        </p:nvSpPr>
        <p:spPr>
          <a:xfrm>
            <a:off x="576092" y="497678"/>
            <a:ext cx="11099815" cy="1307365"/>
          </a:xfrm>
        </p:spPr>
        <p:txBody>
          <a:bodyPr/>
          <a:lstStyle/>
          <a:p>
            <a:r>
              <a:rPr lang="fi-FI" dirty="0"/>
              <a:t>Omistusliitteet ja persoonapronominit 1/2</a:t>
            </a:r>
          </a:p>
        </p:txBody>
      </p:sp>
      <p:sp>
        <p:nvSpPr>
          <p:cNvPr id="3" name="Content Placeholder 2">
            <a:extLst>
              <a:ext uri="{FF2B5EF4-FFF2-40B4-BE49-F238E27FC236}">
                <a16:creationId xmlns:a16="http://schemas.microsoft.com/office/drawing/2014/main" id="{ABCAE65D-EBEB-4252-1F23-F0418D66EA53}"/>
              </a:ext>
            </a:extLst>
          </p:cNvPr>
          <p:cNvSpPr>
            <a:spLocks noGrp="1"/>
          </p:cNvSpPr>
          <p:nvPr>
            <p:ph sz="half" idx="1"/>
          </p:nvPr>
        </p:nvSpPr>
        <p:spPr/>
        <p:txBody>
          <a:bodyPr>
            <a:normAutofit fontScale="85000" lnSpcReduction="10000"/>
          </a:bodyPr>
          <a:lstStyle/>
          <a:p>
            <a:r>
              <a:rPr lang="fi-FI" dirty="0"/>
              <a:t>Omistusta voi ilmaista omistusliitteiden lisäksi myös persoonapronominien genetiivimuodoilla </a:t>
            </a:r>
            <a:r>
              <a:rPr lang="fi-FI" i="1" dirty="0"/>
              <a:t>minun</a:t>
            </a:r>
            <a:r>
              <a:rPr lang="fi-FI" dirty="0"/>
              <a:t>, </a:t>
            </a:r>
            <a:r>
              <a:rPr lang="fi-FI" i="1" dirty="0"/>
              <a:t>sinun</a:t>
            </a:r>
            <a:r>
              <a:rPr lang="fi-FI" dirty="0"/>
              <a:t>, </a:t>
            </a:r>
            <a:r>
              <a:rPr lang="fi-FI" i="1" dirty="0"/>
              <a:t>hänen</a:t>
            </a:r>
            <a:r>
              <a:rPr lang="fi-FI" dirty="0"/>
              <a:t>, </a:t>
            </a:r>
            <a:r>
              <a:rPr lang="fi-FI" i="1" dirty="0"/>
              <a:t>meidän</a:t>
            </a:r>
            <a:r>
              <a:rPr lang="fi-FI" dirty="0"/>
              <a:t>, </a:t>
            </a:r>
            <a:r>
              <a:rPr lang="fi-FI" i="1" dirty="0"/>
              <a:t>teidän</a:t>
            </a:r>
            <a:r>
              <a:rPr lang="fi-FI" dirty="0"/>
              <a:t> ja </a:t>
            </a:r>
            <a:r>
              <a:rPr lang="fi-FI" i="1" dirty="0"/>
              <a:t>heidän</a:t>
            </a:r>
            <a:r>
              <a:rPr lang="fi-FI" dirty="0"/>
              <a:t>.</a:t>
            </a:r>
          </a:p>
          <a:p>
            <a:r>
              <a:rPr lang="fi-FI" dirty="0">
                <a:ea typeface="+mn-lt"/>
                <a:cs typeface="+mn-lt"/>
              </a:rPr>
              <a:t>Yleiskielessä pronominit </a:t>
            </a:r>
            <a:r>
              <a:rPr lang="fi-FI" i="1" dirty="0">
                <a:ea typeface="+mn-lt"/>
                <a:cs typeface="+mn-lt"/>
              </a:rPr>
              <a:t>minun</a:t>
            </a:r>
            <a:r>
              <a:rPr lang="fi-FI" dirty="0">
                <a:ea typeface="+mn-lt"/>
                <a:cs typeface="+mn-lt"/>
              </a:rPr>
              <a:t>, </a:t>
            </a:r>
            <a:r>
              <a:rPr lang="fi-FI" i="1" dirty="0">
                <a:ea typeface="+mn-lt"/>
                <a:cs typeface="+mn-lt"/>
              </a:rPr>
              <a:t>sinun</a:t>
            </a:r>
            <a:r>
              <a:rPr lang="fi-FI" dirty="0">
                <a:ea typeface="+mn-lt"/>
                <a:cs typeface="+mn-lt"/>
              </a:rPr>
              <a:t>, </a:t>
            </a:r>
            <a:r>
              <a:rPr lang="fi-FI" i="1" dirty="0">
                <a:ea typeface="+mn-lt"/>
                <a:cs typeface="+mn-lt"/>
              </a:rPr>
              <a:t>meidän</a:t>
            </a:r>
            <a:r>
              <a:rPr lang="fi-FI" dirty="0">
                <a:ea typeface="+mn-lt"/>
                <a:cs typeface="+mn-lt"/>
              </a:rPr>
              <a:t> ja </a:t>
            </a:r>
            <a:r>
              <a:rPr lang="fi-FI" i="1" dirty="0">
                <a:ea typeface="+mn-lt"/>
                <a:cs typeface="+mn-lt"/>
              </a:rPr>
              <a:t>teidän</a:t>
            </a:r>
            <a:r>
              <a:rPr lang="fi-FI" dirty="0">
                <a:ea typeface="+mn-lt"/>
                <a:cs typeface="+mn-lt"/>
              </a:rPr>
              <a:t> jätetään usein pois, jos käytetään omistusliitettä.</a:t>
            </a:r>
            <a:endParaRPr lang="fi-FI" dirty="0"/>
          </a:p>
          <a:p>
            <a:pPr lvl="1"/>
            <a:r>
              <a:rPr lang="fi-FI" i="1" dirty="0">
                <a:ea typeface="+mn-lt"/>
                <a:cs typeface="+mn-lt"/>
              </a:rPr>
              <a:t>(Meidän) pesukoneemme on hyvin energiatehokas.</a:t>
            </a:r>
          </a:p>
          <a:p>
            <a:r>
              <a:rPr lang="fi-FI" dirty="0">
                <a:ea typeface="+mn-lt"/>
                <a:cs typeface="+mn-lt"/>
              </a:rPr>
              <a:t>Jos halutaan korostaa omistajaa tai luoda kontrasti kahden omistajan välille, voidaan käyttää omistusliitteen lisäksi persoonapronominia.</a:t>
            </a:r>
            <a:endParaRPr lang="fi-FI" dirty="0"/>
          </a:p>
          <a:p>
            <a:pPr lvl="1"/>
            <a:r>
              <a:rPr lang="fi-FI" i="1" u="sng" dirty="0"/>
              <a:t>Meidän</a:t>
            </a:r>
            <a:r>
              <a:rPr lang="fi-FI" i="1" dirty="0"/>
              <a:t> koneemme on energiatehokkaampi, vaikka </a:t>
            </a:r>
            <a:r>
              <a:rPr lang="fi-FI" i="1" u="sng" dirty="0"/>
              <a:t>teidän</a:t>
            </a:r>
            <a:r>
              <a:rPr lang="fi-FI" i="1" dirty="0"/>
              <a:t> koneenne on uudempi. </a:t>
            </a:r>
          </a:p>
          <a:p>
            <a:endParaRPr lang="fi-FI" dirty="0"/>
          </a:p>
          <a:p>
            <a:endParaRPr lang="fi-FI" dirty="0"/>
          </a:p>
        </p:txBody>
      </p:sp>
      <p:sp>
        <p:nvSpPr>
          <p:cNvPr id="6" name="Slide Number Placeholder 5">
            <a:extLst>
              <a:ext uri="{FF2B5EF4-FFF2-40B4-BE49-F238E27FC236}">
                <a16:creationId xmlns:a16="http://schemas.microsoft.com/office/drawing/2014/main" id="{5F14095E-3DB0-F4AB-326B-E590187D861F}"/>
              </a:ext>
            </a:extLst>
          </p:cNvPr>
          <p:cNvSpPr>
            <a:spLocks noGrp="1"/>
          </p:cNvSpPr>
          <p:nvPr>
            <p:ph type="sldNum" sz="quarter" idx="12"/>
          </p:nvPr>
        </p:nvSpPr>
        <p:spPr/>
        <p:txBody>
          <a:bodyPr/>
          <a:lstStyle/>
          <a:p>
            <a:fld id="{49D43B8D-3A48-4AF4-9D47-972388EB9581}" type="slidenum">
              <a:rPr lang="en-FI" smtClean="0"/>
              <a:pPr/>
              <a:t>10</a:t>
            </a:fld>
            <a:endParaRPr lang="en-FI"/>
          </a:p>
        </p:txBody>
      </p:sp>
    </p:spTree>
    <p:extLst>
      <p:ext uri="{BB962C8B-B14F-4D97-AF65-F5344CB8AC3E}">
        <p14:creationId xmlns:p14="http://schemas.microsoft.com/office/powerpoint/2010/main" val="369532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3D4C-A52E-824A-ADFD-E2F0B290ED37}"/>
              </a:ext>
            </a:extLst>
          </p:cNvPr>
          <p:cNvSpPr>
            <a:spLocks noGrp="1"/>
          </p:cNvSpPr>
          <p:nvPr>
            <p:ph type="title"/>
          </p:nvPr>
        </p:nvSpPr>
        <p:spPr/>
        <p:txBody>
          <a:bodyPr/>
          <a:lstStyle/>
          <a:p>
            <a:r>
              <a:rPr lang="fi-FI" dirty="0"/>
              <a:t>Omistusliitteet ja persoonapronominit 2/2</a:t>
            </a:r>
          </a:p>
        </p:txBody>
      </p:sp>
      <p:sp>
        <p:nvSpPr>
          <p:cNvPr id="3" name="Content Placeholder 2">
            <a:extLst>
              <a:ext uri="{FF2B5EF4-FFF2-40B4-BE49-F238E27FC236}">
                <a16:creationId xmlns:a16="http://schemas.microsoft.com/office/drawing/2014/main" id="{45FFAFD1-E060-9F0C-3A44-9215B5339560}"/>
              </a:ext>
            </a:extLst>
          </p:cNvPr>
          <p:cNvSpPr>
            <a:spLocks noGrp="1"/>
          </p:cNvSpPr>
          <p:nvPr>
            <p:ph sz="half" idx="1"/>
          </p:nvPr>
        </p:nvSpPr>
        <p:spPr/>
        <p:txBody>
          <a:bodyPr/>
          <a:lstStyle/>
          <a:p>
            <a:r>
              <a:rPr lang="fi-FI" dirty="0"/>
              <a:t>Pronomineja </a:t>
            </a:r>
            <a:r>
              <a:rPr lang="fi-FI" i="1" dirty="0"/>
              <a:t>hänen</a:t>
            </a:r>
            <a:r>
              <a:rPr lang="fi-FI" dirty="0"/>
              <a:t> ja </a:t>
            </a:r>
            <a:r>
              <a:rPr lang="fi-FI" i="1" dirty="0"/>
              <a:t>heidän</a:t>
            </a:r>
            <a:r>
              <a:rPr lang="fi-FI" dirty="0"/>
              <a:t> käytetään tavallisesti silloinkin, kun käytössä on myös omistusliite.</a:t>
            </a:r>
          </a:p>
          <a:p>
            <a:pPr lvl="1"/>
            <a:r>
              <a:rPr lang="fi-FI" i="1" dirty="0"/>
              <a:t>Greta </a:t>
            </a:r>
            <a:r>
              <a:rPr lang="fi-FI" i="1" dirty="0" err="1"/>
              <a:t>Thunberg</a:t>
            </a:r>
            <a:r>
              <a:rPr lang="fi-FI" i="1" dirty="0"/>
              <a:t> on ruotsalainen ilmastoaktivisti. </a:t>
            </a:r>
            <a:r>
              <a:rPr lang="fi-FI" i="1" u="sng" dirty="0"/>
              <a:t>Hänen</a:t>
            </a:r>
            <a:r>
              <a:rPr lang="fi-FI" i="1" dirty="0"/>
              <a:t> toiminta</a:t>
            </a:r>
            <a:r>
              <a:rPr lang="fi-FI" i="1" u="sng" dirty="0"/>
              <a:t>nsa</a:t>
            </a:r>
            <a:r>
              <a:rPr lang="fi-FI" i="1" dirty="0"/>
              <a:t> käynnisti maailmanlaajuisen kansalaisliikkeen.</a:t>
            </a:r>
          </a:p>
          <a:p>
            <a:pPr lvl="1"/>
            <a:r>
              <a:rPr lang="fi-FI" i="1" dirty="0"/>
              <a:t>Elokapina on kansainvälinen ympäristöliike, joka käyttää suoraa toimintaa. </a:t>
            </a:r>
            <a:r>
              <a:rPr lang="fi-FI" i="1" u="sng" dirty="0"/>
              <a:t>Heidän</a:t>
            </a:r>
            <a:r>
              <a:rPr lang="fi-FI" i="1" dirty="0"/>
              <a:t> tavoitteena</a:t>
            </a:r>
            <a:r>
              <a:rPr lang="fi-FI" i="1" u="sng" dirty="0"/>
              <a:t>an</a:t>
            </a:r>
            <a:r>
              <a:rPr lang="fi-FI" i="1" dirty="0"/>
              <a:t> on taistella ilmastonmuutosta vastaan.</a:t>
            </a:r>
          </a:p>
        </p:txBody>
      </p:sp>
      <p:sp>
        <p:nvSpPr>
          <p:cNvPr id="6" name="Slide Number Placeholder 5">
            <a:extLst>
              <a:ext uri="{FF2B5EF4-FFF2-40B4-BE49-F238E27FC236}">
                <a16:creationId xmlns:a16="http://schemas.microsoft.com/office/drawing/2014/main" id="{5E47D77B-5439-94AB-A4A3-55E00557855F}"/>
              </a:ext>
            </a:extLst>
          </p:cNvPr>
          <p:cNvSpPr>
            <a:spLocks noGrp="1"/>
          </p:cNvSpPr>
          <p:nvPr>
            <p:ph type="sldNum" sz="quarter" idx="12"/>
          </p:nvPr>
        </p:nvSpPr>
        <p:spPr/>
        <p:txBody>
          <a:bodyPr/>
          <a:lstStyle/>
          <a:p>
            <a:fld id="{49D43B8D-3A48-4AF4-9D47-972388EB9581}" type="slidenum">
              <a:rPr lang="fi-FI" smtClean="0"/>
              <a:pPr/>
              <a:t>11</a:t>
            </a:fld>
            <a:endParaRPr lang="fi-FI" dirty="0"/>
          </a:p>
        </p:txBody>
      </p:sp>
    </p:spTree>
    <p:extLst>
      <p:ext uri="{BB962C8B-B14F-4D97-AF65-F5344CB8AC3E}">
        <p14:creationId xmlns:p14="http://schemas.microsoft.com/office/powerpoint/2010/main" val="258322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42BF-F3B9-3325-A784-BE6C1D06B0FB}"/>
              </a:ext>
            </a:extLst>
          </p:cNvPr>
          <p:cNvSpPr>
            <a:spLocks noGrp="1"/>
          </p:cNvSpPr>
          <p:nvPr>
            <p:ph type="title"/>
          </p:nvPr>
        </p:nvSpPr>
        <p:spPr/>
        <p:txBody>
          <a:bodyPr/>
          <a:lstStyle/>
          <a:p>
            <a:r>
              <a:rPr lang="fi-FI" dirty="0"/>
              <a:t>Omistusliitteet ja pronominit </a:t>
            </a:r>
            <a:r>
              <a:rPr lang="fi-FI" i="1" dirty="0"/>
              <a:t>minä</a:t>
            </a:r>
            <a:r>
              <a:rPr lang="fi-FI" dirty="0"/>
              <a:t>, </a:t>
            </a:r>
            <a:r>
              <a:rPr lang="fi-FI" i="1" dirty="0"/>
              <a:t>sinä</a:t>
            </a:r>
            <a:r>
              <a:rPr lang="fi-FI" dirty="0"/>
              <a:t>, </a:t>
            </a:r>
            <a:r>
              <a:rPr lang="fi-FI" i="1" dirty="0"/>
              <a:t>me</a:t>
            </a:r>
            <a:r>
              <a:rPr lang="fi-FI" dirty="0"/>
              <a:t>, </a:t>
            </a:r>
            <a:r>
              <a:rPr lang="fi-FI" i="1" dirty="0"/>
              <a:t>te</a:t>
            </a:r>
          </a:p>
        </p:txBody>
      </p:sp>
      <p:sp>
        <p:nvSpPr>
          <p:cNvPr id="3" name="Content Placeholder 2">
            <a:extLst>
              <a:ext uri="{FF2B5EF4-FFF2-40B4-BE49-F238E27FC236}">
                <a16:creationId xmlns:a16="http://schemas.microsoft.com/office/drawing/2014/main" id="{7BCFCF43-7EB5-8880-6D66-CD751C02E990}"/>
              </a:ext>
            </a:extLst>
          </p:cNvPr>
          <p:cNvSpPr>
            <a:spLocks noGrp="1"/>
          </p:cNvSpPr>
          <p:nvPr>
            <p:ph sz="half" idx="1"/>
          </p:nvPr>
        </p:nvSpPr>
        <p:spPr/>
        <p:txBody>
          <a:bodyPr>
            <a:normAutofit fontScale="92500"/>
          </a:bodyPr>
          <a:lstStyle/>
          <a:p>
            <a:r>
              <a:rPr lang="fi-FI" dirty="0"/>
              <a:t>Jos omistusliite viittaa lauseen tekijään, persoonapronominia ei yleiskielessä tavallisesti käytetä. </a:t>
            </a:r>
          </a:p>
          <a:p>
            <a:pPr lvl="1"/>
            <a:r>
              <a:rPr lang="fi-FI" i="1" dirty="0"/>
              <a:t>Oletko </a:t>
            </a:r>
            <a:r>
              <a:rPr lang="fi-FI" i="1" u="sng" dirty="0"/>
              <a:t>sinä</a:t>
            </a:r>
            <a:r>
              <a:rPr lang="fi-FI" i="1" dirty="0"/>
              <a:t> mittauttanut hiilijalanjälke</a:t>
            </a:r>
            <a:r>
              <a:rPr lang="fi-FI" i="1" u="sng" dirty="0"/>
              <a:t>si</a:t>
            </a:r>
            <a:r>
              <a:rPr lang="fi-FI" i="1" dirty="0"/>
              <a:t>?</a:t>
            </a:r>
            <a:r>
              <a:rPr lang="fi-FI" dirty="0"/>
              <a:t> (vs. </a:t>
            </a:r>
            <a:r>
              <a:rPr lang="fi-FI" i="1" dirty="0"/>
              <a:t>Oletko sinä mittauttanut sinun hiilijalanjälkesi?</a:t>
            </a:r>
            <a:r>
              <a:rPr lang="fi-FI" dirty="0"/>
              <a:t>)</a:t>
            </a:r>
          </a:p>
          <a:p>
            <a:pPr lvl="1"/>
            <a:r>
              <a:rPr lang="fi-FI" i="1" dirty="0"/>
              <a:t>Seuraa</a:t>
            </a:r>
            <a:r>
              <a:rPr lang="fi-FI" i="1" u="sng" dirty="0"/>
              <a:t>n</a:t>
            </a:r>
            <a:r>
              <a:rPr lang="fi-FI" i="1" dirty="0"/>
              <a:t> sähkönkulutusta</a:t>
            </a:r>
            <a:r>
              <a:rPr lang="fi-FI" i="1" u="sng" dirty="0"/>
              <a:t>ni</a:t>
            </a:r>
            <a:r>
              <a:rPr lang="fi-FI" i="1" dirty="0"/>
              <a:t> tarkasti.</a:t>
            </a:r>
            <a:r>
              <a:rPr lang="fi-FI" dirty="0"/>
              <a:t> (vs. </a:t>
            </a:r>
            <a:r>
              <a:rPr lang="fi-FI" i="1" dirty="0"/>
              <a:t>Seuraan minun sähkönkulutustani tarkasti.)</a:t>
            </a:r>
          </a:p>
          <a:p>
            <a:r>
              <a:rPr lang="fi-FI" dirty="0"/>
              <a:t>Omistusliitteen käyttö edellä mainituissa tapauksissa ei ole väärin, mutta se tuo tekstiin turhaa toistoa.</a:t>
            </a:r>
          </a:p>
          <a:p>
            <a:pPr lvl="1"/>
            <a:endParaRPr lang="fi-FI" dirty="0"/>
          </a:p>
          <a:p>
            <a:pPr marL="457200" lvl="1" indent="0">
              <a:buNone/>
            </a:pPr>
            <a:endParaRPr lang="fi-FI" i="1" dirty="0"/>
          </a:p>
          <a:p>
            <a:pPr lvl="1"/>
            <a:endParaRPr lang="fi-FI" dirty="0"/>
          </a:p>
          <a:p>
            <a:pPr lvl="1"/>
            <a:endParaRPr lang="fi-FI" dirty="0"/>
          </a:p>
        </p:txBody>
      </p:sp>
      <p:sp>
        <p:nvSpPr>
          <p:cNvPr id="6" name="Slide Number Placeholder 5">
            <a:extLst>
              <a:ext uri="{FF2B5EF4-FFF2-40B4-BE49-F238E27FC236}">
                <a16:creationId xmlns:a16="http://schemas.microsoft.com/office/drawing/2014/main" id="{34B30941-19D5-92D6-4F8F-385765FF8E7C}"/>
              </a:ext>
            </a:extLst>
          </p:cNvPr>
          <p:cNvSpPr>
            <a:spLocks noGrp="1"/>
          </p:cNvSpPr>
          <p:nvPr>
            <p:ph type="sldNum" sz="quarter" idx="12"/>
          </p:nvPr>
        </p:nvSpPr>
        <p:spPr/>
        <p:txBody>
          <a:bodyPr/>
          <a:lstStyle/>
          <a:p>
            <a:fld id="{49D43B8D-3A48-4AF4-9D47-972388EB9581}" type="slidenum">
              <a:rPr lang="fi-FI" smtClean="0"/>
              <a:pPr/>
              <a:t>12</a:t>
            </a:fld>
            <a:endParaRPr lang="fi-FI" dirty="0"/>
          </a:p>
        </p:txBody>
      </p:sp>
    </p:spTree>
    <p:extLst>
      <p:ext uri="{BB962C8B-B14F-4D97-AF65-F5344CB8AC3E}">
        <p14:creationId xmlns:p14="http://schemas.microsoft.com/office/powerpoint/2010/main" val="97663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C22E-55D9-CD93-A5CF-93CD67A114A4}"/>
              </a:ext>
            </a:extLst>
          </p:cNvPr>
          <p:cNvSpPr>
            <a:spLocks noGrp="1"/>
          </p:cNvSpPr>
          <p:nvPr>
            <p:ph type="title"/>
          </p:nvPr>
        </p:nvSpPr>
        <p:spPr/>
        <p:txBody>
          <a:bodyPr/>
          <a:lstStyle/>
          <a:p>
            <a:r>
              <a:rPr lang="fi-FI" dirty="0"/>
              <a:t>Omistusliitteet ja pronominit </a:t>
            </a:r>
            <a:r>
              <a:rPr lang="fi-FI" i="1" dirty="0"/>
              <a:t>hän</a:t>
            </a:r>
            <a:r>
              <a:rPr lang="fi-FI" dirty="0"/>
              <a:t> ja </a:t>
            </a:r>
            <a:r>
              <a:rPr lang="fi-FI" i="1" dirty="0"/>
              <a:t>he</a:t>
            </a:r>
          </a:p>
        </p:txBody>
      </p:sp>
      <p:sp>
        <p:nvSpPr>
          <p:cNvPr id="3" name="Content Placeholder 2">
            <a:extLst>
              <a:ext uri="{FF2B5EF4-FFF2-40B4-BE49-F238E27FC236}">
                <a16:creationId xmlns:a16="http://schemas.microsoft.com/office/drawing/2014/main" id="{2F938567-7A37-F493-4E5B-237171748BB3}"/>
              </a:ext>
            </a:extLst>
          </p:cNvPr>
          <p:cNvSpPr>
            <a:spLocks noGrp="1"/>
          </p:cNvSpPr>
          <p:nvPr>
            <p:ph sz="half" idx="1"/>
          </p:nvPr>
        </p:nvSpPr>
        <p:spPr/>
        <p:txBody>
          <a:bodyPr>
            <a:normAutofit fontScale="92500"/>
          </a:bodyPr>
          <a:lstStyle/>
          <a:p>
            <a:r>
              <a:rPr lang="fi-FI"/>
              <a:t>Jos omistusliite viittaa lauseen tekijään, pronomineja </a:t>
            </a:r>
            <a:r>
              <a:rPr lang="fi-FI" i="1"/>
              <a:t>hän</a:t>
            </a:r>
            <a:r>
              <a:rPr lang="fi-FI"/>
              <a:t> ja </a:t>
            </a:r>
            <a:r>
              <a:rPr lang="fi-FI" i="1"/>
              <a:t>he</a:t>
            </a:r>
            <a:r>
              <a:rPr lang="fi-FI"/>
              <a:t> ei voi käyttää.</a:t>
            </a:r>
          </a:p>
          <a:p>
            <a:pPr lvl="1"/>
            <a:r>
              <a:rPr lang="fi-FI" i="1" u="sng"/>
              <a:t>Sanna</a:t>
            </a:r>
            <a:r>
              <a:rPr lang="fi-FI" i="1"/>
              <a:t> seuraa sähkönkulutusta</a:t>
            </a:r>
            <a:r>
              <a:rPr lang="fi-FI" i="1" u="sng"/>
              <a:t>an</a:t>
            </a:r>
            <a:r>
              <a:rPr lang="fi-FI" i="1"/>
              <a:t> tarkasti.</a:t>
            </a:r>
            <a:r>
              <a:rPr lang="fi-FI"/>
              <a:t> (ei siis </a:t>
            </a:r>
            <a:r>
              <a:rPr lang="fi-FI" i="1"/>
              <a:t>* Sanna seuraa hänen sähkönkulutustaan tarkasti.</a:t>
            </a:r>
            <a:r>
              <a:rPr lang="fi-FI"/>
              <a:t>)</a:t>
            </a:r>
          </a:p>
          <a:p>
            <a:r>
              <a:rPr lang="fi-FI"/>
              <a:t>Jos tällaisessa tilanteessa käytetään pronomineja </a:t>
            </a:r>
            <a:r>
              <a:rPr lang="fi-FI" i="1"/>
              <a:t>hän</a:t>
            </a:r>
            <a:r>
              <a:rPr lang="fi-FI"/>
              <a:t> ja </a:t>
            </a:r>
            <a:r>
              <a:rPr lang="fi-FI" i="1"/>
              <a:t>he</a:t>
            </a:r>
            <a:r>
              <a:rPr lang="fi-FI"/>
              <a:t>, ne viittaavat johonkin muuhun ihmiseen kuin lauseen tekijään.</a:t>
            </a:r>
          </a:p>
          <a:p>
            <a:pPr lvl="1"/>
            <a:r>
              <a:rPr lang="fi-FI" i="1"/>
              <a:t>Sannan äiti asuu vanhassa puutalossa. Sanna seuraa hänen </a:t>
            </a:r>
            <a:r>
              <a:rPr lang="fi-FI"/>
              <a:t>(= äidin)</a:t>
            </a:r>
            <a:r>
              <a:rPr lang="fi-FI" i="1"/>
              <a:t> sähkönkulutustaan tarkasti.</a:t>
            </a:r>
          </a:p>
        </p:txBody>
      </p:sp>
      <p:sp>
        <p:nvSpPr>
          <p:cNvPr id="6" name="Slide Number Placeholder 5">
            <a:extLst>
              <a:ext uri="{FF2B5EF4-FFF2-40B4-BE49-F238E27FC236}">
                <a16:creationId xmlns:a16="http://schemas.microsoft.com/office/drawing/2014/main" id="{CF854996-84F9-5334-3114-9F18F82A9CC2}"/>
              </a:ext>
            </a:extLst>
          </p:cNvPr>
          <p:cNvSpPr>
            <a:spLocks noGrp="1"/>
          </p:cNvSpPr>
          <p:nvPr>
            <p:ph type="sldNum" sz="quarter" idx="12"/>
          </p:nvPr>
        </p:nvSpPr>
        <p:spPr/>
        <p:txBody>
          <a:bodyPr/>
          <a:lstStyle/>
          <a:p>
            <a:fld id="{49D43B8D-3A48-4AF4-9D47-972388EB9581}" type="slidenum">
              <a:rPr lang="en-FI" smtClean="0"/>
              <a:pPr/>
              <a:t>13</a:t>
            </a:fld>
            <a:endParaRPr lang="en-FI"/>
          </a:p>
        </p:txBody>
      </p:sp>
    </p:spTree>
    <p:extLst>
      <p:ext uri="{BB962C8B-B14F-4D97-AF65-F5344CB8AC3E}">
        <p14:creationId xmlns:p14="http://schemas.microsoft.com/office/powerpoint/2010/main" val="341327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621E-7EFF-7060-0229-52A2F84DA9F9}"/>
              </a:ext>
            </a:extLst>
          </p:cNvPr>
          <p:cNvSpPr>
            <a:spLocks noGrp="1"/>
          </p:cNvSpPr>
          <p:nvPr>
            <p:ph type="title"/>
          </p:nvPr>
        </p:nvSpPr>
        <p:spPr/>
        <p:txBody>
          <a:bodyPr/>
          <a:lstStyle/>
          <a:p>
            <a:r>
              <a:rPr lang="fi-FI" dirty="0"/>
              <a:t>Yleiskieli ja puhekieli</a:t>
            </a:r>
          </a:p>
        </p:txBody>
      </p:sp>
      <p:sp>
        <p:nvSpPr>
          <p:cNvPr id="3" name="Content Placeholder 2">
            <a:extLst>
              <a:ext uri="{FF2B5EF4-FFF2-40B4-BE49-F238E27FC236}">
                <a16:creationId xmlns:a16="http://schemas.microsoft.com/office/drawing/2014/main" id="{69D80FDB-F16F-31DE-2269-45191B94FC6C}"/>
              </a:ext>
            </a:extLst>
          </p:cNvPr>
          <p:cNvSpPr>
            <a:spLocks noGrp="1"/>
          </p:cNvSpPr>
          <p:nvPr>
            <p:ph sz="half" idx="1"/>
          </p:nvPr>
        </p:nvSpPr>
        <p:spPr/>
        <p:txBody>
          <a:bodyPr>
            <a:normAutofit/>
          </a:bodyPr>
          <a:lstStyle/>
          <a:p>
            <a:r>
              <a:rPr lang="fi-FI" dirty="0"/>
              <a:t>Omistusliitteitä käytetään yleiskielessä enemmän kuin puhekielessä. </a:t>
            </a:r>
          </a:p>
          <a:p>
            <a:r>
              <a:rPr lang="fi-FI" dirty="0"/>
              <a:t>Puhekielessä käytetään omistusliitteen sijaan usein persoonapronominia tai muuta pronominia.</a:t>
            </a:r>
          </a:p>
          <a:p>
            <a:pPr lvl="1"/>
            <a:r>
              <a:rPr lang="fi-FI" dirty="0"/>
              <a:t>YLEISKIELI: </a:t>
            </a:r>
            <a:r>
              <a:rPr lang="fi-FI" i="1" dirty="0"/>
              <a:t>Pesukonee</a:t>
            </a:r>
            <a:r>
              <a:rPr lang="fi-FI" i="1" u="sng" dirty="0"/>
              <a:t>mme</a:t>
            </a:r>
            <a:r>
              <a:rPr lang="fi-FI" i="1" dirty="0"/>
              <a:t> on energiatehokas.</a:t>
            </a:r>
            <a:r>
              <a:rPr lang="fi-FI" dirty="0"/>
              <a:t> PUHEKIELI: </a:t>
            </a:r>
            <a:r>
              <a:rPr lang="fi-FI" i="1" u="sng" dirty="0"/>
              <a:t>Meidän</a:t>
            </a:r>
            <a:r>
              <a:rPr lang="fi-FI" i="1" dirty="0"/>
              <a:t> pesukone on energiatehokas.</a:t>
            </a:r>
          </a:p>
          <a:p>
            <a:pPr lvl="1"/>
            <a:r>
              <a:rPr lang="fi-FI" dirty="0"/>
              <a:t>YLEISKIELI: </a:t>
            </a:r>
            <a:r>
              <a:rPr lang="fi-FI" i="1" dirty="0"/>
              <a:t>Sanna mittautti hiilijalanjälke</a:t>
            </a:r>
            <a:r>
              <a:rPr lang="fi-FI" i="1" u="sng" dirty="0"/>
              <a:t>nsä</a:t>
            </a:r>
            <a:r>
              <a:rPr lang="fi-FI" i="1" dirty="0"/>
              <a:t>.</a:t>
            </a:r>
            <a:r>
              <a:rPr lang="fi-FI" dirty="0"/>
              <a:t> PUHEKIELI: </a:t>
            </a:r>
            <a:r>
              <a:rPr lang="fi-FI" i="1" dirty="0"/>
              <a:t>Sanna </a:t>
            </a:r>
            <a:r>
              <a:rPr lang="fi-FI" i="1" dirty="0">
                <a:ea typeface="+mn-lt"/>
                <a:cs typeface="+mn-lt"/>
              </a:rPr>
              <a:t>mittautti </a:t>
            </a:r>
            <a:r>
              <a:rPr lang="fi-FI" i="1" u="sng" dirty="0">
                <a:ea typeface="+mn-lt"/>
                <a:cs typeface="+mn-lt"/>
              </a:rPr>
              <a:t>sen</a:t>
            </a:r>
            <a:r>
              <a:rPr lang="fi-FI" i="1" dirty="0">
                <a:ea typeface="+mn-lt"/>
                <a:cs typeface="+mn-lt"/>
              </a:rPr>
              <a:t> hiilijalanjäljen.</a:t>
            </a:r>
            <a:endParaRPr lang="fi-FI" i="1" dirty="0"/>
          </a:p>
        </p:txBody>
      </p:sp>
      <p:sp>
        <p:nvSpPr>
          <p:cNvPr id="6" name="Slide Number Placeholder 5">
            <a:extLst>
              <a:ext uri="{FF2B5EF4-FFF2-40B4-BE49-F238E27FC236}">
                <a16:creationId xmlns:a16="http://schemas.microsoft.com/office/drawing/2014/main" id="{9ADFB18B-A2A5-DCC0-99B6-0170C818E4A0}"/>
              </a:ext>
            </a:extLst>
          </p:cNvPr>
          <p:cNvSpPr>
            <a:spLocks noGrp="1"/>
          </p:cNvSpPr>
          <p:nvPr>
            <p:ph type="sldNum" sz="quarter" idx="12"/>
          </p:nvPr>
        </p:nvSpPr>
        <p:spPr/>
        <p:txBody>
          <a:bodyPr/>
          <a:lstStyle/>
          <a:p>
            <a:fld id="{49D43B8D-3A48-4AF4-9D47-972388EB9581}" type="slidenum">
              <a:rPr lang="fi-FI" smtClean="0"/>
              <a:pPr/>
              <a:t>14</a:t>
            </a:fld>
            <a:endParaRPr lang="fi-FI" dirty="0"/>
          </a:p>
        </p:txBody>
      </p:sp>
    </p:spTree>
    <p:extLst>
      <p:ext uri="{BB962C8B-B14F-4D97-AF65-F5344CB8AC3E}">
        <p14:creationId xmlns:p14="http://schemas.microsoft.com/office/powerpoint/2010/main" val="234354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ACDF-8044-740E-AB32-F3D82A184E13}"/>
              </a:ext>
            </a:extLst>
          </p:cNvPr>
          <p:cNvSpPr>
            <a:spLocks noGrp="1"/>
          </p:cNvSpPr>
          <p:nvPr>
            <p:ph type="title"/>
          </p:nvPr>
        </p:nvSpPr>
        <p:spPr/>
        <p:txBody>
          <a:bodyPr/>
          <a:lstStyle/>
          <a:p>
            <a:r>
              <a:rPr lang="fi-FI" dirty="0"/>
              <a:t>Omistuslause</a:t>
            </a:r>
          </a:p>
        </p:txBody>
      </p:sp>
      <p:sp>
        <p:nvSpPr>
          <p:cNvPr id="3" name="Content Placeholder 2">
            <a:extLst>
              <a:ext uri="{FF2B5EF4-FFF2-40B4-BE49-F238E27FC236}">
                <a16:creationId xmlns:a16="http://schemas.microsoft.com/office/drawing/2014/main" id="{261D8E36-7F49-7287-77A8-463A9C22C01F}"/>
              </a:ext>
            </a:extLst>
          </p:cNvPr>
          <p:cNvSpPr>
            <a:spLocks noGrp="1"/>
          </p:cNvSpPr>
          <p:nvPr>
            <p:ph sz="half" idx="1"/>
          </p:nvPr>
        </p:nvSpPr>
        <p:spPr/>
        <p:txBody>
          <a:bodyPr>
            <a:normAutofit fontScale="85000" lnSpcReduction="10000"/>
          </a:bodyPr>
          <a:lstStyle/>
          <a:p>
            <a:r>
              <a:rPr lang="fi-FI" dirty="0"/>
              <a:t>Omistuslauseita ovat esimerkiksi </a:t>
            </a:r>
            <a:r>
              <a:rPr lang="fi-FI" i="1" dirty="0"/>
              <a:t>minulla on vähän tietoa asiasta</a:t>
            </a:r>
            <a:r>
              <a:rPr lang="fi-FI" dirty="0"/>
              <a:t> ja </a:t>
            </a:r>
            <a:r>
              <a:rPr lang="fi-FI" i="1" dirty="0"/>
              <a:t>eduskunnalla on paljon toimivaltaa</a:t>
            </a:r>
            <a:r>
              <a:rPr lang="fi-FI" dirty="0"/>
              <a:t>.</a:t>
            </a:r>
          </a:p>
          <a:p>
            <a:r>
              <a:rPr lang="fi-FI" dirty="0"/>
              <a:t>Kuten omistusliite, myös omistuslause kertoo omistajan.</a:t>
            </a:r>
          </a:p>
          <a:p>
            <a:r>
              <a:rPr lang="fi-FI" dirty="0">
                <a:latin typeface="Work Sans"/>
                <a:cs typeface="Arial"/>
              </a:rPr>
              <a:t>Omistuslauseessa ei yleensä käytetä omistusliitettä, jos ei haluta korostaa omistettavan asian kuulumista omistajalle tai luoda kontrastia kahden omistajan välille.</a:t>
            </a:r>
          </a:p>
          <a:p>
            <a:pPr lvl="1"/>
            <a:r>
              <a:rPr lang="fi-FI" dirty="0">
                <a:latin typeface="Work Sans"/>
                <a:cs typeface="Arial"/>
              </a:rPr>
              <a:t>Esimerkki tilanteesta, jossa </a:t>
            </a:r>
            <a:r>
              <a:rPr lang="fi-FI" sz="2100" dirty="0">
                <a:ea typeface="+mn-lt"/>
                <a:cs typeface="+mn-lt"/>
              </a:rPr>
              <a:t>omistuslauseessa käytetään </a:t>
            </a:r>
            <a:r>
              <a:rPr lang="fi-FI" dirty="0">
                <a:latin typeface="Work Sans"/>
                <a:cs typeface="Arial"/>
              </a:rPr>
              <a:t>omistusliitettä on esimerkiksi </a:t>
            </a:r>
            <a:r>
              <a:rPr lang="fi-FI" i="1" dirty="0">
                <a:latin typeface="Work Sans"/>
                <a:cs typeface="Arial"/>
              </a:rPr>
              <a:t>teillä on teidän sääntö</a:t>
            </a:r>
            <a:r>
              <a:rPr lang="fi-FI" i="1" u="sng" dirty="0">
                <a:latin typeface="Work Sans"/>
                <a:cs typeface="Arial"/>
              </a:rPr>
              <a:t>nne</a:t>
            </a:r>
            <a:r>
              <a:rPr lang="fi-FI" i="1" dirty="0">
                <a:latin typeface="Work Sans"/>
                <a:cs typeface="Arial"/>
              </a:rPr>
              <a:t> ja minulla on omat sääntö</a:t>
            </a:r>
            <a:r>
              <a:rPr lang="fi-FI" i="1" u="sng" dirty="0">
                <a:latin typeface="Work Sans"/>
                <a:cs typeface="Arial"/>
              </a:rPr>
              <a:t>ni</a:t>
            </a:r>
            <a:r>
              <a:rPr lang="fi-FI" dirty="0">
                <a:latin typeface="Work Sans"/>
                <a:cs typeface="Arial"/>
              </a:rPr>
              <a:t>.</a:t>
            </a:r>
          </a:p>
          <a:p>
            <a:endParaRPr lang="fi-FI" dirty="0"/>
          </a:p>
        </p:txBody>
      </p:sp>
      <p:sp>
        <p:nvSpPr>
          <p:cNvPr id="6" name="Slide Number Placeholder 5">
            <a:extLst>
              <a:ext uri="{FF2B5EF4-FFF2-40B4-BE49-F238E27FC236}">
                <a16:creationId xmlns:a16="http://schemas.microsoft.com/office/drawing/2014/main" id="{E1B68137-E4B2-C4EE-0ABB-0822108F206A}"/>
              </a:ext>
            </a:extLst>
          </p:cNvPr>
          <p:cNvSpPr>
            <a:spLocks noGrp="1"/>
          </p:cNvSpPr>
          <p:nvPr>
            <p:ph type="sldNum" sz="quarter" idx="12"/>
          </p:nvPr>
        </p:nvSpPr>
        <p:spPr/>
        <p:txBody>
          <a:bodyPr/>
          <a:lstStyle/>
          <a:p>
            <a:fld id="{49D43B8D-3A48-4AF4-9D47-972388EB9581}" type="slidenum">
              <a:rPr lang="fi-FI" smtClean="0"/>
              <a:pPr/>
              <a:t>15</a:t>
            </a:fld>
            <a:endParaRPr lang="fi-FI" dirty="0"/>
          </a:p>
        </p:txBody>
      </p:sp>
    </p:spTree>
    <p:extLst>
      <p:ext uri="{BB962C8B-B14F-4D97-AF65-F5344CB8AC3E}">
        <p14:creationId xmlns:p14="http://schemas.microsoft.com/office/powerpoint/2010/main" val="118942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C9F8-F26D-C397-0FAC-9A9A76554F30}"/>
              </a:ext>
            </a:extLst>
          </p:cNvPr>
          <p:cNvSpPr>
            <a:spLocks noGrp="1"/>
          </p:cNvSpPr>
          <p:nvPr>
            <p:ph type="title"/>
          </p:nvPr>
        </p:nvSpPr>
        <p:spPr/>
        <p:txBody>
          <a:bodyPr/>
          <a:lstStyle/>
          <a:p>
            <a:r>
              <a:rPr lang="fi-FI" dirty="0"/>
              <a:t>Millaiseen sananmuotoon omistusliite liittyy?</a:t>
            </a:r>
          </a:p>
        </p:txBody>
      </p:sp>
      <p:sp>
        <p:nvSpPr>
          <p:cNvPr id="3" name="Content Placeholder 2">
            <a:extLst>
              <a:ext uri="{FF2B5EF4-FFF2-40B4-BE49-F238E27FC236}">
                <a16:creationId xmlns:a16="http://schemas.microsoft.com/office/drawing/2014/main" id="{78C67B98-8505-0FE9-5DAB-BA1534FD49D5}"/>
              </a:ext>
            </a:extLst>
          </p:cNvPr>
          <p:cNvSpPr>
            <a:spLocks noGrp="1"/>
          </p:cNvSpPr>
          <p:nvPr>
            <p:ph sz="half" idx="1"/>
          </p:nvPr>
        </p:nvSpPr>
        <p:spPr/>
        <p:txBody>
          <a:bodyPr>
            <a:normAutofit/>
          </a:bodyPr>
          <a:lstStyle/>
          <a:p>
            <a:r>
              <a:rPr lang="fi-FI" dirty="0"/>
              <a:t>Jos sanassa on omistusliitteen lisäksi sijapääte, omistusliite tulee sen jälkeen: </a:t>
            </a:r>
            <a:r>
              <a:rPr lang="fi-FI" i="1" dirty="0" err="1"/>
              <a:t>pesukonee-ssa-mme</a:t>
            </a:r>
            <a:endParaRPr lang="fi-FI" i="1" dirty="0"/>
          </a:p>
          <a:p>
            <a:r>
              <a:rPr lang="fi-FI" dirty="0"/>
              <a:t>Jos sanassa on astevaihtelua, omistusliitteen kanssa käytetään vahvaa vartaloa silloin, kun sana on perusmuodossa: </a:t>
            </a:r>
            <a:r>
              <a:rPr lang="fi-FI" i="1" dirty="0"/>
              <a:t>vaa</a:t>
            </a:r>
            <a:r>
              <a:rPr lang="fi-FI" i="1" u="sng" dirty="0"/>
              <a:t>t</a:t>
            </a:r>
            <a:r>
              <a:rPr lang="fi-FI" i="1" dirty="0"/>
              <a:t>e : vaa</a:t>
            </a:r>
            <a:r>
              <a:rPr lang="fi-FI" i="1" u="sng" dirty="0"/>
              <a:t>tt</a:t>
            </a:r>
            <a:r>
              <a:rPr lang="fi-FI" i="1" dirty="0"/>
              <a:t>eeni</a:t>
            </a:r>
          </a:p>
        </p:txBody>
      </p:sp>
      <p:sp>
        <p:nvSpPr>
          <p:cNvPr id="6" name="Slide Number Placeholder 5">
            <a:extLst>
              <a:ext uri="{FF2B5EF4-FFF2-40B4-BE49-F238E27FC236}">
                <a16:creationId xmlns:a16="http://schemas.microsoft.com/office/drawing/2014/main" id="{1A5BA473-ED48-AAA1-6CA6-0AA15F32CF57}"/>
              </a:ext>
            </a:extLst>
          </p:cNvPr>
          <p:cNvSpPr>
            <a:spLocks noGrp="1"/>
          </p:cNvSpPr>
          <p:nvPr>
            <p:ph type="sldNum" sz="quarter" idx="12"/>
          </p:nvPr>
        </p:nvSpPr>
        <p:spPr/>
        <p:txBody>
          <a:bodyPr/>
          <a:lstStyle/>
          <a:p>
            <a:fld id="{49D43B8D-3A48-4AF4-9D47-972388EB9581}" type="slidenum">
              <a:rPr lang="fi-FI" smtClean="0"/>
              <a:pPr/>
              <a:t>16</a:t>
            </a:fld>
            <a:endParaRPr lang="fi-FI" dirty="0"/>
          </a:p>
        </p:txBody>
      </p:sp>
    </p:spTree>
    <p:extLst>
      <p:ext uri="{BB962C8B-B14F-4D97-AF65-F5344CB8AC3E}">
        <p14:creationId xmlns:p14="http://schemas.microsoft.com/office/powerpoint/2010/main" val="333885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1006-9386-6724-8D05-8DC5D3EA1BE2}"/>
              </a:ext>
            </a:extLst>
          </p:cNvPr>
          <p:cNvSpPr>
            <a:spLocks noGrp="1"/>
          </p:cNvSpPr>
          <p:nvPr>
            <p:ph type="title"/>
          </p:nvPr>
        </p:nvSpPr>
        <p:spPr/>
        <p:txBody>
          <a:bodyPr/>
          <a:lstStyle/>
          <a:p>
            <a:r>
              <a:rPr lang="fi-FI" dirty="0"/>
              <a:t>Millaiseen sananmuotoon omistusliite liittyy?</a:t>
            </a:r>
          </a:p>
        </p:txBody>
      </p:sp>
      <p:sp>
        <p:nvSpPr>
          <p:cNvPr id="3" name="Content Placeholder 2">
            <a:extLst>
              <a:ext uri="{FF2B5EF4-FFF2-40B4-BE49-F238E27FC236}">
                <a16:creationId xmlns:a16="http://schemas.microsoft.com/office/drawing/2014/main" id="{B5B00AEB-9A9E-16FE-724E-F718B30D965A}"/>
              </a:ext>
            </a:extLst>
          </p:cNvPr>
          <p:cNvSpPr>
            <a:spLocks noGrp="1"/>
          </p:cNvSpPr>
          <p:nvPr>
            <p:ph sz="half" idx="1"/>
          </p:nvPr>
        </p:nvSpPr>
        <p:spPr/>
        <p:txBody>
          <a:bodyPr>
            <a:normAutofit fontScale="92500"/>
          </a:bodyPr>
          <a:lstStyle/>
          <a:p>
            <a:r>
              <a:rPr lang="fi-FI" dirty="0"/>
              <a:t>Jos sana on genetiivissä tai illatiivissa, sanan loppu-</a:t>
            </a:r>
            <a:r>
              <a:rPr lang="fi-FI" i="1" dirty="0"/>
              <a:t>n</a:t>
            </a:r>
            <a:r>
              <a:rPr lang="fi-FI" dirty="0"/>
              <a:t> katoaa omistusliitteen edeltä: </a:t>
            </a:r>
            <a:r>
              <a:rPr lang="fi-FI" i="1" dirty="0"/>
              <a:t>pesukonee</a:t>
            </a:r>
            <a:r>
              <a:rPr lang="fi-FI" i="1" u="sng" dirty="0"/>
              <a:t>n</a:t>
            </a:r>
            <a:r>
              <a:rPr lang="fi-FI" i="1" dirty="0"/>
              <a:t> hinta</a:t>
            </a:r>
            <a:r>
              <a:rPr lang="fi-FI" dirty="0"/>
              <a:t> &gt; </a:t>
            </a:r>
            <a:r>
              <a:rPr lang="fi-FI" i="1" dirty="0"/>
              <a:t>pesukoneemme hinta</a:t>
            </a:r>
            <a:r>
              <a:rPr lang="fi-FI" dirty="0"/>
              <a:t>, </a:t>
            </a:r>
            <a:r>
              <a:rPr lang="fi-FI" i="1" dirty="0"/>
              <a:t>koneesee</a:t>
            </a:r>
            <a:r>
              <a:rPr lang="fi-FI" i="1" u="sng" dirty="0"/>
              <a:t>n</a:t>
            </a:r>
            <a:r>
              <a:rPr lang="fi-FI" dirty="0"/>
              <a:t> &gt; </a:t>
            </a:r>
            <a:r>
              <a:rPr lang="fi-FI" i="1" dirty="0"/>
              <a:t>koneeseemme</a:t>
            </a:r>
          </a:p>
          <a:p>
            <a:r>
              <a:rPr lang="fi-FI" dirty="0"/>
              <a:t>Myös monikon loppu-</a:t>
            </a:r>
            <a:r>
              <a:rPr lang="fi-FI" i="1" dirty="0"/>
              <a:t>t</a:t>
            </a:r>
            <a:r>
              <a:rPr lang="fi-FI" dirty="0"/>
              <a:t> katoaa omistusliitteen edeltä: </a:t>
            </a:r>
            <a:r>
              <a:rPr lang="fi-FI" i="1" dirty="0"/>
              <a:t>vaattee</a:t>
            </a:r>
            <a:r>
              <a:rPr lang="fi-FI" i="1" u="sng" dirty="0"/>
              <a:t>t</a:t>
            </a:r>
            <a:r>
              <a:rPr lang="fi-FI" i="1" dirty="0"/>
              <a:t> ovat kuivia</a:t>
            </a:r>
            <a:r>
              <a:rPr lang="fi-FI" dirty="0"/>
              <a:t> &gt; </a:t>
            </a:r>
            <a:r>
              <a:rPr lang="fi-FI" i="1" dirty="0"/>
              <a:t>vaatteeni ovat kuivia</a:t>
            </a:r>
          </a:p>
          <a:p>
            <a:r>
              <a:rPr lang="fi-FI" dirty="0"/>
              <a:t>Nämä muutokset voivat vaikuttaa sanan vartaloon, jos sanassa esiintyy astevaihtelua: </a:t>
            </a:r>
            <a:r>
              <a:rPr lang="fi-FI" i="1" dirty="0"/>
              <a:t>osaatko laskea hiilijalanjäl</a:t>
            </a:r>
            <a:r>
              <a:rPr lang="fi-FI" b="1" i="1" dirty="0"/>
              <a:t>k</a:t>
            </a:r>
            <a:r>
              <a:rPr lang="fi-FI" i="1" dirty="0"/>
              <a:t>esi</a:t>
            </a:r>
            <a:r>
              <a:rPr lang="fi-FI" dirty="0"/>
              <a:t> VS. </a:t>
            </a:r>
            <a:r>
              <a:rPr lang="fi-FI" i="1" dirty="0" err="1"/>
              <a:t>sun</a:t>
            </a:r>
            <a:r>
              <a:rPr lang="fi-FI" i="1" dirty="0"/>
              <a:t> hiilijalanjäl</a:t>
            </a:r>
            <a:r>
              <a:rPr lang="fi-FI" b="1" i="1" dirty="0"/>
              <a:t>j</a:t>
            </a:r>
            <a:r>
              <a:rPr lang="fi-FI" i="1" dirty="0"/>
              <a:t>en</a:t>
            </a:r>
          </a:p>
          <a:p>
            <a:endParaRPr lang="fi-FI" dirty="0"/>
          </a:p>
        </p:txBody>
      </p:sp>
      <p:sp>
        <p:nvSpPr>
          <p:cNvPr id="6" name="Slide Number Placeholder 5">
            <a:extLst>
              <a:ext uri="{FF2B5EF4-FFF2-40B4-BE49-F238E27FC236}">
                <a16:creationId xmlns:a16="http://schemas.microsoft.com/office/drawing/2014/main" id="{E8193861-D3F6-D17C-EFF1-6BB1E873F7DC}"/>
              </a:ext>
            </a:extLst>
          </p:cNvPr>
          <p:cNvSpPr>
            <a:spLocks noGrp="1"/>
          </p:cNvSpPr>
          <p:nvPr>
            <p:ph type="sldNum" sz="quarter" idx="12"/>
          </p:nvPr>
        </p:nvSpPr>
        <p:spPr/>
        <p:txBody>
          <a:bodyPr/>
          <a:lstStyle/>
          <a:p>
            <a:fld id="{49D43B8D-3A48-4AF4-9D47-972388EB9581}" type="slidenum">
              <a:rPr lang="fi-FI" smtClean="0"/>
              <a:pPr/>
              <a:t>17</a:t>
            </a:fld>
            <a:endParaRPr lang="fi-FI" dirty="0"/>
          </a:p>
        </p:txBody>
      </p:sp>
    </p:spTree>
    <p:extLst>
      <p:ext uri="{BB962C8B-B14F-4D97-AF65-F5344CB8AC3E}">
        <p14:creationId xmlns:p14="http://schemas.microsoft.com/office/powerpoint/2010/main" val="339180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03A6-DC37-11C9-C1DF-5E2F6ED1CA5C}"/>
              </a:ext>
            </a:extLst>
          </p:cNvPr>
          <p:cNvSpPr>
            <a:spLocks noGrp="1"/>
          </p:cNvSpPr>
          <p:nvPr>
            <p:ph type="title"/>
          </p:nvPr>
        </p:nvSpPr>
        <p:spPr>
          <a:xfrm>
            <a:off x="576092" y="493291"/>
            <a:ext cx="11099815" cy="1307365"/>
          </a:xfrm>
        </p:spPr>
        <p:txBody>
          <a:bodyPr/>
          <a:lstStyle/>
          <a:p>
            <a:r>
              <a:rPr lang="fi-FI" dirty="0"/>
              <a:t>Omistusliitteet verbeissä 1/2</a:t>
            </a:r>
          </a:p>
        </p:txBody>
      </p:sp>
      <p:sp>
        <p:nvSpPr>
          <p:cNvPr id="3" name="Content Placeholder 2">
            <a:extLst>
              <a:ext uri="{FF2B5EF4-FFF2-40B4-BE49-F238E27FC236}">
                <a16:creationId xmlns:a16="http://schemas.microsoft.com/office/drawing/2014/main" id="{E924FE0A-C9E0-6645-188E-53F8B8E52DF3}"/>
              </a:ext>
            </a:extLst>
          </p:cNvPr>
          <p:cNvSpPr>
            <a:spLocks noGrp="1"/>
          </p:cNvSpPr>
          <p:nvPr>
            <p:ph sz="half" idx="1"/>
          </p:nvPr>
        </p:nvSpPr>
        <p:spPr/>
        <p:txBody>
          <a:bodyPr>
            <a:normAutofit fontScale="92500"/>
          </a:bodyPr>
          <a:lstStyle/>
          <a:p>
            <a:r>
              <a:rPr lang="fi-FI" dirty="0"/>
              <a:t>Omistusliite liittyy tavallisesti substantiiviin, mutta myös joissain verbimuodoissa käytetään omistusliitettä.</a:t>
            </a:r>
          </a:p>
          <a:p>
            <a:r>
              <a:rPr lang="fi-FI" dirty="0"/>
              <a:t>Omistusliite voi liittyä verbin nominaalimuotoon, joka on osana lauseenvastiketta. Omistusliite kertoo lauseenvastikkeen tekijän.</a:t>
            </a:r>
          </a:p>
          <a:p>
            <a:pPr lvl="1"/>
            <a:r>
              <a:rPr lang="fi-FI" i="1" dirty="0"/>
              <a:t>Pohditko energiatehokkuutta hankkiessa</a:t>
            </a:r>
            <a:r>
              <a:rPr lang="fi-FI" i="1" u="sng" dirty="0"/>
              <a:t>si</a:t>
            </a:r>
            <a:r>
              <a:rPr lang="fi-FI" i="1" dirty="0"/>
              <a:t> pesukonetta? </a:t>
            </a:r>
            <a:r>
              <a:rPr lang="fi-FI" dirty="0"/>
              <a:t>( = </a:t>
            </a:r>
            <a:r>
              <a:rPr lang="fi-FI" i="1" dirty="0"/>
              <a:t>kun hankit pesukonetta</a:t>
            </a:r>
            <a:r>
              <a:rPr lang="fi-FI" dirty="0"/>
              <a:t>)</a:t>
            </a:r>
          </a:p>
          <a:p>
            <a:pPr lvl="1"/>
            <a:r>
              <a:rPr lang="fi-FI" i="1" dirty="0"/>
              <a:t>Sanna kertoi mittauttava</a:t>
            </a:r>
            <a:r>
              <a:rPr lang="fi-FI" i="1" u="sng" dirty="0"/>
              <a:t>nsa</a:t>
            </a:r>
            <a:r>
              <a:rPr lang="fi-FI" i="1" dirty="0"/>
              <a:t> hiilijalanjälkensä.</a:t>
            </a:r>
            <a:r>
              <a:rPr lang="fi-FI" dirty="0"/>
              <a:t> ( = </a:t>
            </a:r>
            <a:r>
              <a:rPr lang="fi-FI" i="1" dirty="0"/>
              <a:t>kertoi, että hän mittauttaa</a:t>
            </a:r>
            <a:r>
              <a:rPr lang="fi-FI" dirty="0"/>
              <a:t>)</a:t>
            </a:r>
          </a:p>
          <a:p>
            <a:pPr lvl="1"/>
            <a:r>
              <a:rPr lang="fi-FI" i="1" dirty="0"/>
              <a:t>Säästän rahaa ostaakse</a:t>
            </a:r>
            <a:r>
              <a:rPr lang="fi-FI" i="1" u="sng" dirty="0"/>
              <a:t>ni</a:t>
            </a:r>
            <a:r>
              <a:rPr lang="fi-FI" i="1" dirty="0"/>
              <a:t> sähköpyörän.</a:t>
            </a:r>
            <a:r>
              <a:rPr lang="fi-FI" dirty="0"/>
              <a:t> ( = </a:t>
            </a:r>
            <a:r>
              <a:rPr lang="fi-FI" i="1" dirty="0"/>
              <a:t>jotta voisin ostaa</a:t>
            </a:r>
            <a:r>
              <a:rPr lang="fi-FI" dirty="0"/>
              <a:t>)</a:t>
            </a:r>
          </a:p>
          <a:p>
            <a:pPr lvl="1"/>
            <a:endParaRPr lang="fi-FI" dirty="0"/>
          </a:p>
          <a:p>
            <a:endParaRPr lang="fi-FI" dirty="0"/>
          </a:p>
        </p:txBody>
      </p:sp>
      <p:sp>
        <p:nvSpPr>
          <p:cNvPr id="6" name="Slide Number Placeholder 5">
            <a:extLst>
              <a:ext uri="{FF2B5EF4-FFF2-40B4-BE49-F238E27FC236}">
                <a16:creationId xmlns:a16="http://schemas.microsoft.com/office/drawing/2014/main" id="{625E13DD-32E9-5B35-F5F2-A1DC9B69A15C}"/>
              </a:ext>
            </a:extLst>
          </p:cNvPr>
          <p:cNvSpPr>
            <a:spLocks noGrp="1"/>
          </p:cNvSpPr>
          <p:nvPr>
            <p:ph type="sldNum" sz="quarter" idx="12"/>
          </p:nvPr>
        </p:nvSpPr>
        <p:spPr/>
        <p:txBody>
          <a:bodyPr/>
          <a:lstStyle/>
          <a:p>
            <a:fld id="{49D43B8D-3A48-4AF4-9D47-972388EB9581}" type="slidenum">
              <a:rPr lang="fi-FI" smtClean="0"/>
              <a:pPr/>
              <a:t>18</a:t>
            </a:fld>
            <a:endParaRPr lang="fi-FI" dirty="0"/>
          </a:p>
        </p:txBody>
      </p:sp>
    </p:spTree>
    <p:extLst>
      <p:ext uri="{BB962C8B-B14F-4D97-AF65-F5344CB8AC3E}">
        <p14:creationId xmlns:p14="http://schemas.microsoft.com/office/powerpoint/2010/main" val="247507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DA53E-450A-2459-46AC-37E30DB9CD17}"/>
              </a:ext>
            </a:extLst>
          </p:cNvPr>
          <p:cNvSpPr>
            <a:spLocks noGrp="1"/>
          </p:cNvSpPr>
          <p:nvPr>
            <p:ph type="title"/>
          </p:nvPr>
        </p:nvSpPr>
        <p:spPr/>
        <p:txBody>
          <a:bodyPr/>
          <a:lstStyle/>
          <a:p>
            <a:r>
              <a:rPr lang="fi-FI"/>
              <a:t>Omistusliitteet verbeissä 2/2</a:t>
            </a:r>
          </a:p>
        </p:txBody>
      </p:sp>
      <p:sp>
        <p:nvSpPr>
          <p:cNvPr id="9" name="Content Placeholder 8">
            <a:extLst>
              <a:ext uri="{FF2B5EF4-FFF2-40B4-BE49-F238E27FC236}">
                <a16:creationId xmlns:a16="http://schemas.microsoft.com/office/drawing/2014/main" id="{50378410-D5DB-8826-06CC-5A1928DB3C82}"/>
              </a:ext>
            </a:extLst>
          </p:cNvPr>
          <p:cNvSpPr>
            <a:spLocks noGrp="1"/>
          </p:cNvSpPr>
          <p:nvPr>
            <p:ph sz="half" idx="1"/>
          </p:nvPr>
        </p:nvSpPr>
        <p:spPr/>
        <p:txBody>
          <a:bodyPr/>
          <a:lstStyle/>
          <a:p>
            <a:r>
              <a:rPr lang="fi-FI"/>
              <a:t>Omistusliitettä käytetään myös partisiippirakenteen verbissä ilmaisemassa tekijää. </a:t>
            </a:r>
            <a:r>
              <a:rPr lang="fi-FI" dirty="0"/>
              <a:t>Partisiippirakenne korvaa </a:t>
            </a:r>
            <a:r>
              <a:rPr lang="fi-FI" i="1" dirty="0"/>
              <a:t>joka</a:t>
            </a:r>
            <a:r>
              <a:rPr lang="fi-FI" dirty="0"/>
              <a:t>-lauseen.</a:t>
            </a:r>
          </a:p>
          <a:p>
            <a:pPr lvl="1"/>
            <a:r>
              <a:rPr lang="fi-FI" i="1" dirty="0"/>
              <a:t>Hankkima</a:t>
            </a:r>
            <a:r>
              <a:rPr lang="fi-FI" i="1" u="sng" dirty="0"/>
              <a:t>ni</a:t>
            </a:r>
            <a:r>
              <a:rPr lang="fi-FI" i="1" dirty="0"/>
              <a:t> koneen energialuokka on A.</a:t>
            </a:r>
            <a:r>
              <a:rPr lang="fi-FI" dirty="0"/>
              <a:t> (</a:t>
            </a:r>
            <a:r>
              <a:rPr lang="fi-FI" i="1" dirty="0"/>
              <a:t>Koneen, jonka hankin, energialuokka</a:t>
            </a:r>
            <a:r>
              <a:rPr lang="fi-FI" dirty="0"/>
              <a:t>...)</a:t>
            </a:r>
          </a:p>
          <a:p>
            <a:r>
              <a:rPr lang="fi-FI" dirty="0"/>
              <a:t>Kaikissa verbin nominaalimuodoissa ei käytetä omistusliitettä.</a:t>
            </a:r>
          </a:p>
          <a:p>
            <a:pPr lvl="1"/>
            <a:r>
              <a:rPr lang="fi-FI" dirty="0"/>
              <a:t>Esimerkiksi </a:t>
            </a:r>
            <a:r>
              <a:rPr lang="fi-FI" i="1" dirty="0"/>
              <a:t>Voit vaikuttaa ympäristöön vähentämällä lihansyöntiä.</a:t>
            </a:r>
            <a:r>
              <a:rPr lang="fi-FI" dirty="0"/>
              <a:t> (Ei siis: </a:t>
            </a:r>
            <a:r>
              <a:rPr lang="fi-FI" i="1" dirty="0"/>
              <a:t>*vähentämälläsi lihansyöntiä</a:t>
            </a:r>
            <a:r>
              <a:rPr lang="fi-FI" dirty="0"/>
              <a:t>)</a:t>
            </a:r>
          </a:p>
          <a:p>
            <a:pPr marL="457200" lvl="1" indent="0">
              <a:buNone/>
            </a:pPr>
            <a:endParaRPr lang="fi-FI" dirty="0"/>
          </a:p>
        </p:txBody>
      </p:sp>
      <p:sp>
        <p:nvSpPr>
          <p:cNvPr id="7" name="Slide Number Placeholder 6">
            <a:extLst>
              <a:ext uri="{FF2B5EF4-FFF2-40B4-BE49-F238E27FC236}">
                <a16:creationId xmlns:a16="http://schemas.microsoft.com/office/drawing/2014/main" id="{724D5E68-C9CA-A23B-39CA-A4209BE7416B}"/>
              </a:ext>
            </a:extLst>
          </p:cNvPr>
          <p:cNvSpPr>
            <a:spLocks noGrp="1"/>
          </p:cNvSpPr>
          <p:nvPr>
            <p:ph type="sldNum" sz="quarter" idx="12"/>
          </p:nvPr>
        </p:nvSpPr>
        <p:spPr/>
        <p:txBody>
          <a:bodyPr/>
          <a:lstStyle/>
          <a:p>
            <a:fld id="{49D43B8D-3A48-4AF4-9D47-972388EB9581}" type="slidenum">
              <a:rPr lang="en-FI" smtClean="0"/>
              <a:pPr/>
              <a:t>19</a:t>
            </a:fld>
            <a:endParaRPr lang="en-FI"/>
          </a:p>
        </p:txBody>
      </p:sp>
    </p:spTree>
    <p:extLst>
      <p:ext uri="{BB962C8B-B14F-4D97-AF65-F5344CB8AC3E}">
        <p14:creationId xmlns:p14="http://schemas.microsoft.com/office/powerpoint/2010/main" val="59969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8605-4ADE-E802-8A9A-0947A3CE7967}"/>
              </a:ext>
            </a:extLst>
          </p:cNvPr>
          <p:cNvSpPr>
            <a:spLocks noGrp="1"/>
          </p:cNvSpPr>
          <p:nvPr>
            <p:ph type="title"/>
          </p:nvPr>
        </p:nvSpPr>
        <p:spPr/>
        <p:txBody>
          <a:bodyPr/>
          <a:lstStyle/>
          <a:p>
            <a:r>
              <a:rPr lang="en-US" err="1"/>
              <a:t>Terminologiaa</a:t>
            </a:r>
            <a:r>
              <a:rPr lang="en-US"/>
              <a:t> 1/4</a:t>
            </a:r>
          </a:p>
        </p:txBody>
      </p:sp>
      <p:sp>
        <p:nvSpPr>
          <p:cNvPr id="3" name="Content Placeholder 2">
            <a:extLst>
              <a:ext uri="{FF2B5EF4-FFF2-40B4-BE49-F238E27FC236}">
                <a16:creationId xmlns:a16="http://schemas.microsoft.com/office/drawing/2014/main" id="{D14A5A98-A5A5-A91A-03B4-15D0BA69CCFB}"/>
              </a:ext>
            </a:extLst>
          </p:cNvPr>
          <p:cNvSpPr>
            <a:spLocks noGrp="1"/>
          </p:cNvSpPr>
          <p:nvPr>
            <p:ph sz="half" idx="1"/>
          </p:nvPr>
        </p:nvSpPr>
        <p:spPr/>
        <p:txBody>
          <a:bodyPr>
            <a:normAutofit fontScale="92500" lnSpcReduction="20000"/>
          </a:bodyPr>
          <a:lstStyle/>
          <a:p>
            <a:pPr marL="0" indent="0">
              <a:buNone/>
            </a:pPr>
            <a:r>
              <a:rPr lang="en-US" err="1"/>
              <a:t>Tässä</a:t>
            </a:r>
            <a:r>
              <a:rPr lang="en-US"/>
              <a:t> </a:t>
            </a:r>
            <a:r>
              <a:rPr lang="en-US" err="1"/>
              <a:t>ohjemateriaalissa</a:t>
            </a:r>
            <a:r>
              <a:rPr lang="en-US"/>
              <a:t> ja </a:t>
            </a:r>
            <a:r>
              <a:rPr lang="en-US" err="1"/>
              <a:t>omistusliitteisiin</a:t>
            </a:r>
            <a:r>
              <a:rPr lang="en-US"/>
              <a:t> </a:t>
            </a:r>
            <a:r>
              <a:rPr lang="en-US" err="1"/>
              <a:t>liittyvissä</a:t>
            </a:r>
            <a:r>
              <a:rPr lang="en-US"/>
              <a:t> </a:t>
            </a:r>
            <a:r>
              <a:rPr lang="en-US" err="1"/>
              <a:t>tehtävissä</a:t>
            </a:r>
            <a:r>
              <a:rPr lang="en-US"/>
              <a:t> </a:t>
            </a:r>
            <a:r>
              <a:rPr lang="en-US" err="1"/>
              <a:t>käytetään</a:t>
            </a:r>
            <a:r>
              <a:rPr lang="en-US"/>
              <a:t> </a:t>
            </a:r>
            <a:r>
              <a:rPr lang="en-US" err="1"/>
              <a:t>jonkin</a:t>
            </a:r>
            <a:r>
              <a:rPr lang="en-US"/>
              <a:t> </a:t>
            </a:r>
            <a:r>
              <a:rPr lang="en-US" err="1"/>
              <a:t>verran</a:t>
            </a:r>
            <a:r>
              <a:rPr lang="en-US"/>
              <a:t> </a:t>
            </a:r>
            <a:r>
              <a:rPr lang="en-US" err="1"/>
              <a:t>kielioppitermejä</a:t>
            </a:r>
            <a:r>
              <a:rPr lang="en-US"/>
              <a:t>. </a:t>
            </a:r>
            <a:r>
              <a:rPr lang="en-US" err="1"/>
              <a:t>Tässä</a:t>
            </a:r>
            <a:r>
              <a:rPr lang="en-US"/>
              <a:t> on </a:t>
            </a:r>
            <a:r>
              <a:rPr lang="en-US" err="1"/>
              <a:t>selitetty</a:t>
            </a:r>
            <a:r>
              <a:rPr lang="en-US"/>
              <a:t> </a:t>
            </a:r>
            <a:r>
              <a:rPr lang="en-US" err="1"/>
              <a:t>tärkeimmät</a:t>
            </a:r>
            <a:r>
              <a:rPr lang="en-US"/>
              <a:t> </a:t>
            </a:r>
            <a:r>
              <a:rPr lang="en-US" err="1"/>
              <a:t>termit</a:t>
            </a:r>
            <a:r>
              <a:rPr lang="en-US"/>
              <a:t>.</a:t>
            </a:r>
          </a:p>
          <a:p>
            <a:r>
              <a:rPr lang="en-US" b="1" err="1"/>
              <a:t>Määrite</a:t>
            </a:r>
            <a:r>
              <a:rPr lang="en-US"/>
              <a:t> </a:t>
            </a:r>
            <a:r>
              <a:rPr lang="en-US" err="1"/>
              <a:t>antaa</a:t>
            </a:r>
            <a:r>
              <a:rPr lang="en-US"/>
              <a:t> </a:t>
            </a:r>
            <a:r>
              <a:rPr lang="en-US" err="1"/>
              <a:t>lisätietoa</a:t>
            </a:r>
            <a:r>
              <a:rPr lang="en-US"/>
              <a:t> </a:t>
            </a:r>
            <a:r>
              <a:rPr lang="en-US" err="1"/>
              <a:t>toisesta</a:t>
            </a:r>
            <a:r>
              <a:rPr lang="en-US"/>
              <a:t> </a:t>
            </a:r>
            <a:r>
              <a:rPr lang="en-US" err="1"/>
              <a:t>sanasta</a:t>
            </a:r>
            <a:r>
              <a:rPr lang="en-US"/>
              <a:t>. </a:t>
            </a:r>
            <a:r>
              <a:rPr lang="en-US" err="1"/>
              <a:t>Määrite</a:t>
            </a:r>
            <a:r>
              <a:rPr lang="en-US"/>
              <a:t> </a:t>
            </a:r>
            <a:r>
              <a:rPr lang="en-US" err="1"/>
              <a:t>voi</a:t>
            </a:r>
            <a:r>
              <a:rPr lang="en-US"/>
              <a:t> </a:t>
            </a:r>
            <a:r>
              <a:rPr lang="en-US" err="1"/>
              <a:t>esimerkiksi</a:t>
            </a:r>
            <a:r>
              <a:rPr lang="en-US"/>
              <a:t> </a:t>
            </a:r>
            <a:r>
              <a:rPr lang="en-US" err="1"/>
              <a:t>kertoa</a:t>
            </a:r>
            <a:r>
              <a:rPr lang="en-US"/>
              <a:t> </a:t>
            </a:r>
            <a:r>
              <a:rPr lang="en-US" err="1"/>
              <a:t>millainen</a:t>
            </a:r>
            <a:r>
              <a:rPr lang="en-US"/>
              <a:t> </a:t>
            </a:r>
            <a:r>
              <a:rPr lang="en-US" err="1"/>
              <a:t>jokin</a:t>
            </a:r>
            <a:r>
              <a:rPr lang="en-US"/>
              <a:t> on (</a:t>
            </a:r>
            <a:r>
              <a:rPr lang="en-US" i="1" u="sng" err="1"/>
              <a:t>kova</a:t>
            </a:r>
            <a:r>
              <a:rPr lang="en-US" i="1"/>
              <a:t> </a:t>
            </a:r>
            <a:r>
              <a:rPr lang="en-US" i="1" err="1"/>
              <a:t>tuuli</a:t>
            </a:r>
            <a:r>
              <a:rPr lang="en-US"/>
              <a:t>), </a:t>
            </a:r>
            <a:r>
              <a:rPr lang="en-US" err="1"/>
              <a:t>kenen</a:t>
            </a:r>
            <a:r>
              <a:rPr lang="en-US"/>
              <a:t> </a:t>
            </a:r>
            <a:r>
              <a:rPr lang="en-US" err="1"/>
              <a:t>jokin</a:t>
            </a:r>
            <a:r>
              <a:rPr lang="en-US"/>
              <a:t> on (</a:t>
            </a:r>
            <a:r>
              <a:rPr lang="en-US" i="1" u="sng" err="1"/>
              <a:t>hänen</a:t>
            </a:r>
            <a:r>
              <a:rPr lang="en-US" i="1"/>
              <a:t> </a:t>
            </a:r>
            <a:r>
              <a:rPr lang="en-US" i="1" err="1"/>
              <a:t>sateenvarjonsa</a:t>
            </a:r>
            <a:r>
              <a:rPr lang="en-US"/>
              <a:t>) tai </a:t>
            </a:r>
            <a:r>
              <a:rPr lang="en-US" err="1"/>
              <a:t>antaa</a:t>
            </a:r>
            <a:r>
              <a:rPr lang="en-US"/>
              <a:t> </a:t>
            </a:r>
            <a:r>
              <a:rPr lang="en-US" err="1"/>
              <a:t>muuta</a:t>
            </a:r>
            <a:r>
              <a:rPr lang="en-US"/>
              <a:t> </a:t>
            </a:r>
            <a:r>
              <a:rPr lang="en-US" err="1"/>
              <a:t>lisätietoa</a:t>
            </a:r>
            <a:r>
              <a:rPr lang="en-US"/>
              <a:t> (</a:t>
            </a:r>
            <a:r>
              <a:rPr lang="en-US" i="1" u="sng" err="1"/>
              <a:t>tuulen</a:t>
            </a:r>
            <a:r>
              <a:rPr lang="en-US" i="1"/>
              <a:t> </a:t>
            </a:r>
            <a:r>
              <a:rPr lang="en-US" i="1" err="1"/>
              <a:t>voimakkuus</a:t>
            </a:r>
            <a:r>
              <a:rPr lang="en-US"/>
              <a:t>)</a:t>
            </a:r>
          </a:p>
          <a:p>
            <a:r>
              <a:rPr lang="en-US" b="1" err="1"/>
              <a:t>Substantiivit</a:t>
            </a:r>
            <a:r>
              <a:rPr lang="en-US"/>
              <a:t> </a:t>
            </a:r>
            <a:r>
              <a:rPr lang="en-US" err="1"/>
              <a:t>ovat</a:t>
            </a:r>
            <a:r>
              <a:rPr lang="en-US"/>
              <a:t> </a:t>
            </a:r>
            <a:r>
              <a:rPr lang="en-US" err="1"/>
              <a:t>sanoja</a:t>
            </a:r>
            <a:r>
              <a:rPr lang="en-US"/>
              <a:t>, </a:t>
            </a:r>
            <a:r>
              <a:rPr lang="en-US" err="1"/>
              <a:t>jotka</a:t>
            </a:r>
            <a:r>
              <a:rPr lang="en-US"/>
              <a:t> </a:t>
            </a:r>
            <a:r>
              <a:rPr lang="en-US" err="1"/>
              <a:t>viittaavat</a:t>
            </a:r>
            <a:r>
              <a:rPr lang="en-US"/>
              <a:t> </a:t>
            </a:r>
            <a:r>
              <a:rPr lang="en-US" err="1"/>
              <a:t>ihmisiin</a:t>
            </a:r>
            <a:r>
              <a:rPr lang="en-US"/>
              <a:t> tai </a:t>
            </a:r>
            <a:r>
              <a:rPr lang="en-US" err="1"/>
              <a:t>eläimiin</a:t>
            </a:r>
            <a:r>
              <a:rPr lang="en-US"/>
              <a:t> (</a:t>
            </a:r>
            <a:r>
              <a:rPr lang="en-US" i="1" err="1"/>
              <a:t>lapsi</a:t>
            </a:r>
            <a:r>
              <a:rPr lang="en-US" i="1"/>
              <a:t>, Olli, </a:t>
            </a:r>
            <a:r>
              <a:rPr lang="en-US" i="1" err="1"/>
              <a:t>lintu</a:t>
            </a:r>
            <a:r>
              <a:rPr lang="en-US"/>
              <a:t>), </a:t>
            </a:r>
            <a:r>
              <a:rPr lang="en-US" err="1"/>
              <a:t>esineisiin</a:t>
            </a:r>
            <a:r>
              <a:rPr lang="en-US"/>
              <a:t> (</a:t>
            </a:r>
            <a:r>
              <a:rPr lang="en-US" i="1" err="1"/>
              <a:t>sateenvarjo</a:t>
            </a:r>
            <a:r>
              <a:rPr lang="en-US"/>
              <a:t>) tai </a:t>
            </a:r>
            <a:r>
              <a:rPr lang="en-US" err="1"/>
              <a:t>asioihin</a:t>
            </a:r>
            <a:r>
              <a:rPr lang="en-US"/>
              <a:t> (</a:t>
            </a:r>
            <a:r>
              <a:rPr lang="en-US" i="1" err="1"/>
              <a:t>ilmasto</a:t>
            </a:r>
            <a:r>
              <a:rPr lang="en-US" i="1"/>
              <a:t>, </a:t>
            </a:r>
            <a:r>
              <a:rPr lang="en-US" i="1" err="1"/>
              <a:t>tuuli</a:t>
            </a:r>
            <a:r>
              <a:rPr lang="en-US"/>
              <a:t>). </a:t>
            </a:r>
            <a:r>
              <a:rPr lang="en-US" err="1"/>
              <a:t>Omistusliite</a:t>
            </a:r>
            <a:r>
              <a:rPr lang="en-US"/>
              <a:t> </a:t>
            </a:r>
            <a:r>
              <a:rPr lang="en-US" err="1"/>
              <a:t>liittyy</a:t>
            </a:r>
            <a:r>
              <a:rPr lang="en-US"/>
              <a:t> </a:t>
            </a:r>
            <a:r>
              <a:rPr lang="en-US" err="1"/>
              <a:t>useimmin</a:t>
            </a:r>
            <a:r>
              <a:rPr lang="en-US"/>
              <a:t> </a:t>
            </a:r>
            <a:r>
              <a:rPr lang="en-US" err="1"/>
              <a:t>juuri</a:t>
            </a:r>
            <a:r>
              <a:rPr lang="en-US"/>
              <a:t> </a:t>
            </a:r>
            <a:r>
              <a:rPr lang="en-US" err="1"/>
              <a:t>substantiiviin</a:t>
            </a:r>
            <a:r>
              <a:rPr lang="en-US"/>
              <a:t>.</a:t>
            </a:r>
          </a:p>
        </p:txBody>
      </p:sp>
      <p:sp>
        <p:nvSpPr>
          <p:cNvPr id="6" name="Slide Number Placeholder 5">
            <a:extLst>
              <a:ext uri="{FF2B5EF4-FFF2-40B4-BE49-F238E27FC236}">
                <a16:creationId xmlns:a16="http://schemas.microsoft.com/office/drawing/2014/main" id="{D8D703F8-D423-09B4-2675-ECC158DA6AB8}"/>
              </a:ext>
            </a:extLst>
          </p:cNvPr>
          <p:cNvSpPr>
            <a:spLocks noGrp="1"/>
          </p:cNvSpPr>
          <p:nvPr>
            <p:ph type="sldNum" sz="quarter" idx="12"/>
          </p:nvPr>
        </p:nvSpPr>
        <p:spPr/>
        <p:txBody>
          <a:bodyPr/>
          <a:lstStyle/>
          <a:p>
            <a:fld id="{49D43B8D-3A48-4AF4-9D47-972388EB9581}" type="slidenum">
              <a:rPr lang="en-FI" smtClean="0"/>
              <a:pPr/>
              <a:t>2</a:t>
            </a:fld>
            <a:endParaRPr lang="en-FI"/>
          </a:p>
        </p:txBody>
      </p:sp>
    </p:spTree>
    <p:extLst>
      <p:ext uri="{BB962C8B-B14F-4D97-AF65-F5344CB8AC3E}">
        <p14:creationId xmlns:p14="http://schemas.microsoft.com/office/powerpoint/2010/main" val="1626220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7E8A-6F02-BD1A-8091-2F1E09A6E7F2}"/>
              </a:ext>
            </a:extLst>
          </p:cNvPr>
          <p:cNvSpPr>
            <a:spLocks noGrp="1"/>
          </p:cNvSpPr>
          <p:nvPr>
            <p:ph type="title"/>
          </p:nvPr>
        </p:nvSpPr>
        <p:spPr/>
        <p:txBody>
          <a:bodyPr/>
          <a:lstStyle/>
          <a:p>
            <a:r>
              <a:rPr lang="fi-FI" dirty="0"/>
              <a:t>Omistusliitettä käytetään myös…</a:t>
            </a:r>
          </a:p>
        </p:txBody>
      </p:sp>
      <p:sp>
        <p:nvSpPr>
          <p:cNvPr id="3" name="Content Placeholder 2">
            <a:extLst>
              <a:ext uri="{FF2B5EF4-FFF2-40B4-BE49-F238E27FC236}">
                <a16:creationId xmlns:a16="http://schemas.microsoft.com/office/drawing/2014/main" id="{04F57438-F6A7-E025-28F4-2CACDBCC8A4B}"/>
              </a:ext>
            </a:extLst>
          </p:cNvPr>
          <p:cNvSpPr>
            <a:spLocks noGrp="1"/>
          </p:cNvSpPr>
          <p:nvPr>
            <p:ph sz="half" idx="1"/>
          </p:nvPr>
        </p:nvSpPr>
        <p:spPr/>
        <p:txBody>
          <a:bodyPr>
            <a:normAutofit fontScale="92500"/>
          </a:bodyPr>
          <a:lstStyle/>
          <a:p>
            <a:r>
              <a:rPr lang="fi-FI" dirty="0"/>
              <a:t>monissa sellaisissa ilmauksissa, jotka kuvaavat lauseen tekijän asentoa (</a:t>
            </a:r>
            <a:r>
              <a:rPr lang="fi-FI" i="1" dirty="0"/>
              <a:t>makaan selällä</a:t>
            </a:r>
            <a:r>
              <a:rPr lang="fi-FI" i="1" u="sng" dirty="0"/>
              <a:t>ni</a:t>
            </a:r>
            <a:r>
              <a:rPr lang="fi-FI" dirty="0"/>
              <a:t>) tai tunteita ja olotilaa (</a:t>
            </a:r>
            <a:r>
              <a:rPr lang="fi-FI" i="1" dirty="0"/>
              <a:t>olen huolissa</a:t>
            </a:r>
            <a:r>
              <a:rPr lang="fi-FI" i="1" u="sng" dirty="0"/>
              <a:t>ni</a:t>
            </a:r>
            <a:r>
              <a:rPr lang="fi-FI" i="1" dirty="0"/>
              <a:t>, olen kuumissa</a:t>
            </a:r>
            <a:r>
              <a:rPr lang="fi-FI" i="1" u="sng" dirty="0"/>
              <a:t>ni</a:t>
            </a:r>
            <a:r>
              <a:rPr lang="fi-FI" dirty="0"/>
              <a:t>)</a:t>
            </a:r>
          </a:p>
          <a:p>
            <a:pPr lvl="1"/>
            <a:r>
              <a:rPr lang="fi-FI" dirty="0"/>
              <a:t>Puhekielessä näissä ilmauksissa käytetään usein 3. persoonan omistusliitettä persoonasta riippumatta: </a:t>
            </a:r>
            <a:r>
              <a:rPr lang="fi-FI" i="1" dirty="0" err="1"/>
              <a:t>mä</a:t>
            </a:r>
            <a:r>
              <a:rPr lang="fi-FI" i="1" dirty="0"/>
              <a:t> </a:t>
            </a:r>
            <a:r>
              <a:rPr lang="fi-FI" i="1" dirty="0" err="1"/>
              <a:t>oon</a:t>
            </a:r>
            <a:r>
              <a:rPr lang="fi-FI" i="1" dirty="0"/>
              <a:t> huolissaan</a:t>
            </a:r>
          </a:p>
          <a:p>
            <a:r>
              <a:rPr lang="fi-FI" dirty="0"/>
              <a:t>monissa postpositioissa: </a:t>
            </a:r>
            <a:r>
              <a:rPr lang="fi-FI" i="1" dirty="0"/>
              <a:t>minun kanssa</a:t>
            </a:r>
            <a:r>
              <a:rPr lang="fi-FI" i="1" u="sng" dirty="0"/>
              <a:t>ni</a:t>
            </a:r>
            <a:r>
              <a:rPr lang="fi-FI" i="1" dirty="0"/>
              <a:t> ~ luona</a:t>
            </a:r>
            <a:r>
              <a:rPr lang="fi-FI" i="1" u="sng" dirty="0"/>
              <a:t>ni</a:t>
            </a:r>
            <a:r>
              <a:rPr lang="fi-FI" i="1" dirty="0"/>
              <a:t> ~ lähellä</a:t>
            </a:r>
            <a:r>
              <a:rPr lang="fi-FI" i="1" u="sng" dirty="0"/>
              <a:t>ni</a:t>
            </a:r>
            <a:r>
              <a:rPr lang="fi-FI" i="1" dirty="0"/>
              <a:t> ~ vierellä</a:t>
            </a:r>
            <a:r>
              <a:rPr lang="fi-FI" i="1" u="sng" dirty="0"/>
              <a:t>ni</a:t>
            </a:r>
            <a:r>
              <a:rPr lang="fi-FI" dirty="0"/>
              <a:t>…</a:t>
            </a:r>
          </a:p>
          <a:p>
            <a:r>
              <a:rPr lang="fi-FI" dirty="0"/>
              <a:t>sanassa </a:t>
            </a:r>
            <a:r>
              <a:rPr lang="fi-FI" i="1" dirty="0"/>
              <a:t>itse</a:t>
            </a:r>
            <a:r>
              <a:rPr lang="fi-FI" dirty="0"/>
              <a:t> silloin, kun se viittaa lauseen tekijään: </a:t>
            </a:r>
            <a:r>
              <a:rPr lang="fi-FI" i="1" dirty="0"/>
              <a:t>Hankin itselle</a:t>
            </a:r>
            <a:r>
              <a:rPr lang="fi-FI" i="1" u="sng" dirty="0"/>
              <a:t>ni</a:t>
            </a:r>
            <a:r>
              <a:rPr lang="fi-FI" i="1" dirty="0"/>
              <a:t> sähköpyörän.</a:t>
            </a:r>
          </a:p>
        </p:txBody>
      </p:sp>
      <p:sp>
        <p:nvSpPr>
          <p:cNvPr id="6" name="Slide Number Placeholder 5">
            <a:extLst>
              <a:ext uri="{FF2B5EF4-FFF2-40B4-BE49-F238E27FC236}">
                <a16:creationId xmlns:a16="http://schemas.microsoft.com/office/drawing/2014/main" id="{10075AB5-08FD-7614-CAAA-4392F6D10F59}"/>
              </a:ext>
            </a:extLst>
          </p:cNvPr>
          <p:cNvSpPr>
            <a:spLocks noGrp="1"/>
          </p:cNvSpPr>
          <p:nvPr>
            <p:ph type="sldNum" sz="quarter" idx="12"/>
          </p:nvPr>
        </p:nvSpPr>
        <p:spPr/>
        <p:txBody>
          <a:bodyPr/>
          <a:lstStyle/>
          <a:p>
            <a:fld id="{49D43B8D-3A48-4AF4-9D47-972388EB9581}" type="slidenum">
              <a:rPr lang="fi-FI" smtClean="0"/>
              <a:pPr/>
              <a:t>20</a:t>
            </a:fld>
            <a:endParaRPr lang="fi-FI" dirty="0"/>
          </a:p>
        </p:txBody>
      </p:sp>
    </p:spTree>
    <p:extLst>
      <p:ext uri="{BB962C8B-B14F-4D97-AF65-F5344CB8AC3E}">
        <p14:creationId xmlns:p14="http://schemas.microsoft.com/office/powerpoint/2010/main" val="103027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8395-1F95-84EC-FD0B-B53C25DE713B}"/>
              </a:ext>
            </a:extLst>
          </p:cNvPr>
          <p:cNvSpPr>
            <a:spLocks noGrp="1"/>
          </p:cNvSpPr>
          <p:nvPr>
            <p:ph type="title"/>
          </p:nvPr>
        </p:nvSpPr>
        <p:spPr/>
        <p:txBody>
          <a:bodyPr/>
          <a:lstStyle/>
          <a:p>
            <a:r>
              <a:rPr lang="fi-FI" dirty="0"/>
              <a:t>Lisää tietoa omistusliitteistä</a:t>
            </a:r>
          </a:p>
        </p:txBody>
      </p:sp>
      <p:sp>
        <p:nvSpPr>
          <p:cNvPr id="3" name="Content Placeholder 2">
            <a:extLst>
              <a:ext uri="{FF2B5EF4-FFF2-40B4-BE49-F238E27FC236}">
                <a16:creationId xmlns:a16="http://schemas.microsoft.com/office/drawing/2014/main" id="{99A052A8-1FE4-3460-B51F-8F0184DAD6A7}"/>
              </a:ext>
            </a:extLst>
          </p:cNvPr>
          <p:cNvSpPr>
            <a:spLocks noGrp="1"/>
          </p:cNvSpPr>
          <p:nvPr>
            <p:ph sz="half" idx="1"/>
          </p:nvPr>
        </p:nvSpPr>
        <p:spPr/>
        <p:txBody>
          <a:bodyPr>
            <a:normAutofit fontScale="92500" lnSpcReduction="20000"/>
          </a:bodyPr>
          <a:lstStyle/>
          <a:p>
            <a:r>
              <a:rPr lang="fi-FI" dirty="0"/>
              <a:t>Kielitoimiston ohjepankista voit lukea lisää</a:t>
            </a:r>
          </a:p>
          <a:p>
            <a:pPr lvl="1"/>
            <a:r>
              <a:rPr lang="fi-FI" dirty="0">
                <a:hlinkClick r:id="rId2"/>
              </a:rPr>
              <a:t>siitä, millaisissa sanoissa omistusliitettä käytetään</a:t>
            </a:r>
            <a:r>
              <a:rPr lang="fi-FI" dirty="0"/>
              <a:t>,</a:t>
            </a:r>
          </a:p>
          <a:p>
            <a:pPr lvl="1"/>
            <a:r>
              <a:rPr lang="fi-FI" dirty="0">
                <a:hlinkClick r:id="rId3"/>
              </a:rPr>
              <a:t>3. persoonan omistusliitteen vaihtelusta (</a:t>
            </a:r>
            <a:r>
              <a:rPr lang="fi-FI" i="1" dirty="0" err="1">
                <a:hlinkClick r:id="rId3"/>
              </a:rPr>
              <a:t>konettansa</a:t>
            </a:r>
            <a:r>
              <a:rPr lang="fi-FI" dirty="0" err="1">
                <a:hlinkClick r:id="rId3"/>
              </a:rPr>
              <a:t>~</a:t>
            </a:r>
            <a:r>
              <a:rPr lang="fi-FI" i="1" dirty="0" err="1">
                <a:hlinkClick r:id="rId3"/>
              </a:rPr>
              <a:t>konettaan</a:t>
            </a:r>
            <a:r>
              <a:rPr lang="fi-FI" dirty="0">
                <a:hlinkClick r:id="rId3"/>
              </a:rPr>
              <a:t>)</a:t>
            </a:r>
            <a:r>
              <a:rPr lang="fi-FI" dirty="0"/>
              <a:t>,</a:t>
            </a:r>
          </a:p>
          <a:p>
            <a:pPr lvl="1"/>
            <a:r>
              <a:rPr lang="fi-FI" dirty="0">
                <a:hlinkClick r:id="rId4"/>
              </a:rPr>
              <a:t>persoonapronominin käytöstä omistusliitteen kanssa</a:t>
            </a:r>
            <a:r>
              <a:rPr lang="fi-FI" dirty="0"/>
              <a:t>,</a:t>
            </a:r>
          </a:p>
          <a:p>
            <a:pPr lvl="1"/>
            <a:r>
              <a:rPr lang="fi-FI" dirty="0">
                <a:hlinkClick r:id="rId5"/>
              </a:rPr>
              <a:t>siitä, kehen omistusliite viittaa</a:t>
            </a:r>
            <a:r>
              <a:rPr lang="fi-FI" dirty="0"/>
              <a:t>,</a:t>
            </a:r>
          </a:p>
          <a:p>
            <a:pPr lvl="1"/>
            <a:r>
              <a:rPr lang="fi-FI" dirty="0">
                <a:hlinkClick r:id="rId6"/>
              </a:rPr>
              <a:t>tilanteista, joissa omistusliite ei ole pakollinen</a:t>
            </a:r>
            <a:r>
              <a:rPr lang="fi-FI" dirty="0"/>
              <a:t> ja</a:t>
            </a:r>
          </a:p>
          <a:p>
            <a:pPr lvl="1"/>
            <a:r>
              <a:rPr lang="fi-FI" dirty="0">
                <a:hlinkClick r:id="rId7"/>
              </a:rPr>
              <a:t>omistusliitteen käytöstä </a:t>
            </a:r>
            <a:r>
              <a:rPr lang="fi-FI" i="1" dirty="0">
                <a:hlinkClick r:id="rId7"/>
              </a:rPr>
              <a:t>itse</a:t>
            </a:r>
            <a:r>
              <a:rPr lang="fi-FI" dirty="0">
                <a:hlinkClick r:id="rId7"/>
              </a:rPr>
              <a:t>-sanassa</a:t>
            </a:r>
            <a:r>
              <a:rPr lang="fi-FI" dirty="0"/>
              <a:t>.</a:t>
            </a:r>
          </a:p>
          <a:p>
            <a:r>
              <a:rPr lang="fi-FI" dirty="0"/>
              <a:t>Täällä on tietoa omistusliitteestä </a:t>
            </a:r>
            <a:r>
              <a:rPr lang="fi-FI" dirty="0">
                <a:hlinkClick r:id="rId8"/>
              </a:rPr>
              <a:t>englanniksi</a:t>
            </a:r>
            <a:r>
              <a:rPr lang="fi-FI" dirty="0"/>
              <a:t>.</a:t>
            </a:r>
          </a:p>
        </p:txBody>
      </p:sp>
      <p:sp>
        <p:nvSpPr>
          <p:cNvPr id="6" name="Slide Number Placeholder 5">
            <a:extLst>
              <a:ext uri="{FF2B5EF4-FFF2-40B4-BE49-F238E27FC236}">
                <a16:creationId xmlns:a16="http://schemas.microsoft.com/office/drawing/2014/main" id="{C96F2034-5530-F5B1-C4EF-8EEE88A175F0}"/>
              </a:ext>
            </a:extLst>
          </p:cNvPr>
          <p:cNvSpPr>
            <a:spLocks noGrp="1"/>
          </p:cNvSpPr>
          <p:nvPr>
            <p:ph type="sldNum" sz="quarter" idx="12"/>
          </p:nvPr>
        </p:nvSpPr>
        <p:spPr/>
        <p:txBody>
          <a:bodyPr/>
          <a:lstStyle/>
          <a:p>
            <a:fld id="{49D43B8D-3A48-4AF4-9D47-972388EB9581}" type="slidenum">
              <a:rPr lang="fi-FI" smtClean="0"/>
              <a:pPr/>
              <a:t>21</a:t>
            </a:fld>
            <a:endParaRPr lang="fi-FI" dirty="0"/>
          </a:p>
        </p:txBody>
      </p:sp>
    </p:spTree>
    <p:extLst>
      <p:ext uri="{BB962C8B-B14F-4D97-AF65-F5344CB8AC3E}">
        <p14:creationId xmlns:p14="http://schemas.microsoft.com/office/powerpoint/2010/main" val="21697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7572A0A-5700-E197-B83A-3005A9AD137E}"/>
              </a:ext>
              <a:ext uri="{C183D7F6-B498-43B3-948B-1728B52AA6E4}">
                <adec:decorative xmlns:adec="http://schemas.microsoft.com/office/drawing/2017/decorative" val="0"/>
              </a:ext>
            </a:extLst>
          </p:cNvPr>
          <p:cNvSpPr>
            <a:spLocks noGrp="1"/>
          </p:cNvSpPr>
          <p:nvPr>
            <p:ph type="ctrTitle"/>
          </p:nvPr>
        </p:nvSpPr>
        <p:spPr>
          <a:xfrm>
            <a:off x="1167161" y="740741"/>
            <a:ext cx="2802673" cy="842462"/>
          </a:xfrm>
        </p:spPr>
        <p:txBody>
          <a:bodyPr/>
          <a:lstStyle/>
          <a:p>
            <a:r>
              <a:rPr lang="fi-FI" sz="3200" dirty="0">
                <a:solidFill>
                  <a:schemeClr val="bg1"/>
                </a:solidFill>
              </a:rPr>
              <a:t>Käyttölupa</a:t>
            </a:r>
          </a:p>
        </p:txBody>
      </p:sp>
      <p:sp>
        <p:nvSpPr>
          <p:cNvPr id="6" name="Slide Number Placeholder 5">
            <a:extLst>
              <a:ext uri="{FF2B5EF4-FFF2-40B4-BE49-F238E27FC236}">
                <a16:creationId xmlns:a16="http://schemas.microsoft.com/office/drawing/2014/main" id="{64968711-2BE9-1386-3075-472547678FA9}"/>
              </a:ext>
            </a:extLst>
          </p:cNvPr>
          <p:cNvSpPr>
            <a:spLocks noGrp="1"/>
          </p:cNvSpPr>
          <p:nvPr>
            <p:ph type="sldNum" sz="quarter" idx="4"/>
          </p:nvPr>
        </p:nvSpPr>
        <p:spPr/>
        <p:txBody>
          <a:bodyPr/>
          <a:lstStyle/>
          <a:p>
            <a:fld id="{49D43B8D-3A48-4AF4-9D47-972388EB9581}" type="slidenum">
              <a:rPr lang="en-FI" smtClean="0"/>
              <a:pPr/>
              <a:t>22</a:t>
            </a:fld>
            <a:endParaRPr lang="en-FI"/>
          </a:p>
        </p:txBody>
      </p:sp>
      <p:pic>
        <p:nvPicPr>
          <p:cNvPr id="11" name="Picture 10" descr="Creative Commons Nimeä -lisenssin kuvake">
            <a:extLst>
              <a:ext uri="{FF2B5EF4-FFF2-40B4-BE49-F238E27FC236}">
                <a16:creationId xmlns:a16="http://schemas.microsoft.com/office/drawing/2014/main" id="{3F8B7D0B-6064-AE30-2E96-46E1B44988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2203" y="1615362"/>
            <a:ext cx="2442845" cy="863600"/>
          </a:xfrm>
          <a:prstGeom prst="rect">
            <a:avLst/>
          </a:prstGeom>
          <a:noFill/>
          <a:ln>
            <a:noFill/>
          </a:ln>
        </p:spPr>
      </p:pic>
      <p:sp>
        <p:nvSpPr>
          <p:cNvPr id="2" name="Content Placeholder 2">
            <a:extLst>
              <a:ext uri="{FF2B5EF4-FFF2-40B4-BE49-F238E27FC236}">
                <a16:creationId xmlns:a16="http://schemas.microsoft.com/office/drawing/2014/main" id="{F464DC39-D4CC-326D-D04E-CB582BAE7017}"/>
              </a:ext>
            </a:extLst>
          </p:cNvPr>
          <p:cNvSpPr txBox="1">
            <a:spLocks/>
          </p:cNvSpPr>
          <p:nvPr/>
        </p:nvSpPr>
        <p:spPr>
          <a:xfrm>
            <a:off x="2375209" y="2993059"/>
            <a:ext cx="7441581" cy="2074242"/>
          </a:xfrm>
          <a:prstGeom prst="rect">
            <a:avLst/>
          </a:prstGeom>
        </p:spPr>
        <p:txBody>
          <a:bodyPr vert="horz" lIns="91440" tIns="45720" rIns="91440" bIns="45720" rtlCol="0" anchor="t">
            <a:normAutofit/>
          </a:bodyPr>
          <a:lstStyle>
            <a:lvl1pPr marL="0" indent="0" algn="ctr" defTabSz="914400" rtl="0" eaLnBrk="1" latinLnBrk="0" hangingPunct="1">
              <a:lnSpc>
                <a:spcPct val="120000"/>
              </a:lnSpc>
              <a:spcBef>
                <a:spcPts val="1000"/>
              </a:spcBef>
              <a:buFont typeface="Arial" panose="020B0604020202020204" pitchFamily="34" charset="0"/>
              <a:buNone/>
              <a:defRPr sz="1800" b="0" kern="1200">
                <a:solidFill>
                  <a:schemeClr val="tx1"/>
                </a:solidFill>
                <a:latin typeface="+mn-lt"/>
                <a:ea typeface="+mn-ea"/>
                <a:cs typeface="+mn-cs"/>
              </a:defRPr>
            </a:lvl1pPr>
            <a:lvl2pPr marL="457200" indent="0" algn="ctr" defTabSz="914400" rtl="0" eaLnBrk="1" latinLnBrk="0" hangingPunct="1">
              <a:lnSpc>
                <a:spcPct val="15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t>©2023 Tiina </a:t>
            </a:r>
            <a:r>
              <a:rPr lang="fi-FI" dirty="0" err="1"/>
              <a:t>Nahkola</a:t>
            </a:r>
            <a:r>
              <a:rPr lang="fi-FI" dirty="0"/>
              <a:t> </a:t>
            </a:r>
          </a:p>
          <a:p>
            <a:r>
              <a:rPr lang="fi-FI" dirty="0"/>
              <a:t>Ohjemateriaali omistusliitteiden käytöstä, kesäkuu 2023, jonka tekijä on Tiina </a:t>
            </a:r>
            <a:r>
              <a:rPr lang="fi-FI" dirty="0" err="1"/>
              <a:t>Nahkola</a:t>
            </a:r>
            <a:r>
              <a:rPr lang="fi-FI" dirty="0"/>
              <a:t>, on lisensoitu Creative </a:t>
            </a:r>
            <a:r>
              <a:rPr lang="fi-FI" dirty="0" err="1"/>
              <a:t>Commons</a:t>
            </a:r>
            <a:r>
              <a:rPr lang="fi-FI" dirty="0"/>
              <a:t> Nimeä 4.0 Kansainvälinen -lisenssillä. Materiaali on saatavilla osoitteessa Kielibuusti.fi.</a:t>
            </a:r>
          </a:p>
        </p:txBody>
      </p:sp>
    </p:spTree>
    <p:extLst>
      <p:ext uri="{BB962C8B-B14F-4D97-AF65-F5344CB8AC3E}">
        <p14:creationId xmlns:p14="http://schemas.microsoft.com/office/powerpoint/2010/main" val="424682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3041-7DF5-F6D0-83B0-02F8ACF9FD3B}"/>
              </a:ext>
            </a:extLst>
          </p:cNvPr>
          <p:cNvSpPr>
            <a:spLocks noGrp="1"/>
          </p:cNvSpPr>
          <p:nvPr>
            <p:ph type="title"/>
          </p:nvPr>
        </p:nvSpPr>
        <p:spPr/>
        <p:txBody>
          <a:bodyPr/>
          <a:lstStyle/>
          <a:p>
            <a:r>
              <a:rPr lang="fi-FI" dirty="0"/>
              <a:t>Terminologiaa 2/4</a:t>
            </a:r>
          </a:p>
        </p:txBody>
      </p:sp>
      <p:sp>
        <p:nvSpPr>
          <p:cNvPr id="3" name="Content Placeholder 2">
            <a:extLst>
              <a:ext uri="{FF2B5EF4-FFF2-40B4-BE49-F238E27FC236}">
                <a16:creationId xmlns:a16="http://schemas.microsoft.com/office/drawing/2014/main" id="{2EFBC43A-1061-5E72-930D-13CCF8147213}"/>
              </a:ext>
            </a:extLst>
          </p:cNvPr>
          <p:cNvSpPr>
            <a:spLocks noGrp="1"/>
          </p:cNvSpPr>
          <p:nvPr>
            <p:ph sz="half" idx="1"/>
          </p:nvPr>
        </p:nvSpPr>
        <p:spPr/>
        <p:txBody>
          <a:bodyPr>
            <a:normAutofit lnSpcReduction="10000"/>
          </a:bodyPr>
          <a:lstStyle/>
          <a:p>
            <a:r>
              <a:rPr lang="fi-FI" b="1" dirty="0"/>
              <a:t>Persoonapronominit</a:t>
            </a:r>
            <a:r>
              <a:rPr lang="fi-FI" dirty="0"/>
              <a:t> ovat </a:t>
            </a:r>
            <a:r>
              <a:rPr lang="fi-FI" i="1" dirty="0"/>
              <a:t>minä</a:t>
            </a:r>
            <a:r>
              <a:rPr lang="fi-FI" dirty="0"/>
              <a:t>, </a:t>
            </a:r>
            <a:r>
              <a:rPr lang="fi-FI" i="1" dirty="0"/>
              <a:t>sinä</a:t>
            </a:r>
            <a:r>
              <a:rPr lang="fi-FI" dirty="0"/>
              <a:t>, </a:t>
            </a:r>
            <a:r>
              <a:rPr lang="fi-FI" i="1" dirty="0"/>
              <a:t>hän</a:t>
            </a:r>
            <a:r>
              <a:rPr lang="fi-FI" dirty="0"/>
              <a:t>, </a:t>
            </a:r>
            <a:r>
              <a:rPr lang="fi-FI" i="1" dirty="0"/>
              <a:t>me</a:t>
            </a:r>
            <a:r>
              <a:rPr lang="fi-FI" dirty="0"/>
              <a:t>, </a:t>
            </a:r>
            <a:r>
              <a:rPr lang="fi-FI" i="1" dirty="0"/>
              <a:t>te</a:t>
            </a:r>
            <a:r>
              <a:rPr lang="fi-FI" dirty="0"/>
              <a:t>, </a:t>
            </a:r>
            <a:r>
              <a:rPr lang="fi-FI" i="1" dirty="0"/>
              <a:t>he</a:t>
            </a:r>
            <a:r>
              <a:rPr lang="fi-FI" dirty="0"/>
              <a:t>. Niillä on myös taipuneita muotoja, kuten </a:t>
            </a:r>
            <a:r>
              <a:rPr lang="fi-FI" i="1" dirty="0"/>
              <a:t>minun</a:t>
            </a:r>
            <a:r>
              <a:rPr lang="fi-FI" dirty="0"/>
              <a:t>, </a:t>
            </a:r>
            <a:r>
              <a:rPr lang="fi-FI" i="1" dirty="0"/>
              <a:t>sinua</a:t>
            </a:r>
            <a:r>
              <a:rPr lang="fi-FI" dirty="0"/>
              <a:t>, </a:t>
            </a:r>
            <a:r>
              <a:rPr lang="fi-FI" i="1" dirty="0"/>
              <a:t>hänelle</a:t>
            </a:r>
            <a:r>
              <a:rPr lang="fi-FI" dirty="0"/>
              <a:t>...</a:t>
            </a:r>
          </a:p>
          <a:p>
            <a:r>
              <a:rPr lang="fi-FI" b="1" dirty="0"/>
              <a:t>Yleiskieli</a:t>
            </a:r>
            <a:r>
              <a:rPr lang="fi-FI" dirty="0"/>
              <a:t> on kielimuoto, jota käytetään erilaisissa virallisissa tilanteissa, kuten uutisissa, oppikirjateksteissä ja tietokirjoissa. Yleiskieltä kirjoitetaan sovittujen sääntöjen mukaisesti. Yleiskielessä ei ole niin paljon vapautta ja vaihtelua kuin puhekielessä. Omistusliitteiden käyttö on ominaista juuri yleiskielelle.</a:t>
            </a:r>
          </a:p>
          <a:p>
            <a:endParaRPr lang="fi-FI" dirty="0"/>
          </a:p>
        </p:txBody>
      </p:sp>
      <p:sp>
        <p:nvSpPr>
          <p:cNvPr id="6" name="Slide Number Placeholder 5">
            <a:extLst>
              <a:ext uri="{FF2B5EF4-FFF2-40B4-BE49-F238E27FC236}">
                <a16:creationId xmlns:a16="http://schemas.microsoft.com/office/drawing/2014/main" id="{B326343F-E191-1938-38D6-0F7ED054584A}"/>
              </a:ext>
            </a:extLst>
          </p:cNvPr>
          <p:cNvSpPr>
            <a:spLocks noGrp="1"/>
          </p:cNvSpPr>
          <p:nvPr>
            <p:ph type="sldNum" sz="quarter" idx="12"/>
          </p:nvPr>
        </p:nvSpPr>
        <p:spPr/>
        <p:txBody>
          <a:bodyPr/>
          <a:lstStyle/>
          <a:p>
            <a:fld id="{49D43B8D-3A48-4AF4-9D47-972388EB9581}" type="slidenum">
              <a:rPr lang="en-FI" smtClean="0"/>
              <a:pPr/>
              <a:t>3</a:t>
            </a:fld>
            <a:endParaRPr lang="en-FI"/>
          </a:p>
        </p:txBody>
      </p:sp>
    </p:spTree>
    <p:extLst>
      <p:ext uri="{BB962C8B-B14F-4D97-AF65-F5344CB8AC3E}">
        <p14:creationId xmlns:p14="http://schemas.microsoft.com/office/powerpoint/2010/main" val="340575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6B8E-2A02-0B0C-5346-A337B2A60464}"/>
              </a:ext>
            </a:extLst>
          </p:cNvPr>
          <p:cNvSpPr>
            <a:spLocks noGrp="1"/>
          </p:cNvSpPr>
          <p:nvPr>
            <p:ph type="title"/>
          </p:nvPr>
        </p:nvSpPr>
        <p:spPr/>
        <p:txBody>
          <a:bodyPr/>
          <a:lstStyle/>
          <a:p>
            <a:r>
              <a:rPr lang="fi-FI" dirty="0"/>
              <a:t>Terminologiaa 3/4</a:t>
            </a:r>
          </a:p>
        </p:txBody>
      </p:sp>
      <p:sp>
        <p:nvSpPr>
          <p:cNvPr id="3" name="Content Placeholder 2">
            <a:extLst>
              <a:ext uri="{FF2B5EF4-FFF2-40B4-BE49-F238E27FC236}">
                <a16:creationId xmlns:a16="http://schemas.microsoft.com/office/drawing/2014/main" id="{6D1FE77B-B7B6-B033-43F0-261F2188761E}"/>
              </a:ext>
            </a:extLst>
          </p:cNvPr>
          <p:cNvSpPr>
            <a:spLocks noGrp="1"/>
          </p:cNvSpPr>
          <p:nvPr>
            <p:ph sz="half" idx="1"/>
          </p:nvPr>
        </p:nvSpPr>
        <p:spPr/>
        <p:txBody>
          <a:bodyPr>
            <a:normAutofit fontScale="92500"/>
          </a:bodyPr>
          <a:lstStyle/>
          <a:p>
            <a:r>
              <a:rPr lang="fi-FI" b="1" dirty="0"/>
              <a:t>Nominaalimuodot</a:t>
            </a:r>
            <a:r>
              <a:rPr lang="fi-FI" dirty="0"/>
              <a:t> ovat erityisiä verbimuotoja, jotka eivät ole taipuneet normaaliin tapaan persoonassa. Esimerkiksi </a:t>
            </a:r>
            <a:r>
              <a:rPr lang="fi-FI" i="1" dirty="0"/>
              <a:t>istun</a:t>
            </a:r>
            <a:r>
              <a:rPr lang="fi-FI" dirty="0"/>
              <a:t> ja </a:t>
            </a:r>
            <a:r>
              <a:rPr lang="fi-FI" i="1" dirty="0"/>
              <a:t>istuisimme</a:t>
            </a:r>
            <a:r>
              <a:rPr lang="fi-FI" dirty="0"/>
              <a:t> ovat normaaleja verbimuotoja, </a:t>
            </a:r>
            <a:r>
              <a:rPr lang="fi-FI" i="1" dirty="0"/>
              <a:t>istuessani</a:t>
            </a:r>
            <a:r>
              <a:rPr lang="fi-FI" dirty="0"/>
              <a:t> taas on nominaalimuoto. Moniin nominaalimuotoihin voi liittyä omistusliite.</a:t>
            </a:r>
          </a:p>
          <a:p>
            <a:r>
              <a:rPr lang="fi-FI" b="1" dirty="0"/>
              <a:t>Lauseenvastike</a:t>
            </a:r>
            <a:r>
              <a:rPr lang="fi-FI" dirty="0"/>
              <a:t> on rakenne, jolla voi korvata sivulauseen. Lauseenvastikkeen verbi on nominaalimuodossa. Esimerkiksi sivulauseen </a:t>
            </a:r>
            <a:r>
              <a:rPr lang="fi-FI" i="1" dirty="0"/>
              <a:t>kun istuin ulkona</a:t>
            </a:r>
            <a:r>
              <a:rPr lang="fi-FI" dirty="0"/>
              <a:t> voi korvata lauseenvastikkeella </a:t>
            </a:r>
            <a:r>
              <a:rPr lang="fi-FI" i="1" dirty="0"/>
              <a:t>istuessani ulkona</a:t>
            </a:r>
            <a:r>
              <a:rPr lang="fi-FI" dirty="0"/>
              <a:t>.</a:t>
            </a:r>
          </a:p>
        </p:txBody>
      </p:sp>
      <p:sp>
        <p:nvSpPr>
          <p:cNvPr id="6" name="Slide Number Placeholder 5">
            <a:extLst>
              <a:ext uri="{FF2B5EF4-FFF2-40B4-BE49-F238E27FC236}">
                <a16:creationId xmlns:a16="http://schemas.microsoft.com/office/drawing/2014/main" id="{9D2CE51B-BA08-6ABA-4AD1-5E849088DD65}"/>
              </a:ext>
            </a:extLst>
          </p:cNvPr>
          <p:cNvSpPr>
            <a:spLocks noGrp="1"/>
          </p:cNvSpPr>
          <p:nvPr>
            <p:ph type="sldNum" sz="quarter" idx="12"/>
          </p:nvPr>
        </p:nvSpPr>
        <p:spPr/>
        <p:txBody>
          <a:bodyPr/>
          <a:lstStyle/>
          <a:p>
            <a:fld id="{49D43B8D-3A48-4AF4-9D47-972388EB9581}" type="slidenum">
              <a:rPr lang="en-FI" smtClean="0"/>
              <a:pPr/>
              <a:t>4</a:t>
            </a:fld>
            <a:endParaRPr lang="en-FI"/>
          </a:p>
        </p:txBody>
      </p:sp>
    </p:spTree>
    <p:extLst>
      <p:ext uri="{BB962C8B-B14F-4D97-AF65-F5344CB8AC3E}">
        <p14:creationId xmlns:p14="http://schemas.microsoft.com/office/powerpoint/2010/main" val="305499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C11C-DE35-488C-09BF-1492FD3BF18C}"/>
              </a:ext>
            </a:extLst>
          </p:cNvPr>
          <p:cNvSpPr>
            <a:spLocks noGrp="1"/>
          </p:cNvSpPr>
          <p:nvPr>
            <p:ph type="title"/>
          </p:nvPr>
        </p:nvSpPr>
        <p:spPr/>
        <p:txBody>
          <a:bodyPr/>
          <a:lstStyle/>
          <a:p>
            <a:r>
              <a:rPr lang="fi-FI" dirty="0"/>
              <a:t>Terminologiaa 4/4</a:t>
            </a:r>
          </a:p>
        </p:txBody>
      </p:sp>
      <p:sp>
        <p:nvSpPr>
          <p:cNvPr id="3" name="Content Placeholder 2">
            <a:extLst>
              <a:ext uri="{FF2B5EF4-FFF2-40B4-BE49-F238E27FC236}">
                <a16:creationId xmlns:a16="http://schemas.microsoft.com/office/drawing/2014/main" id="{5F8AA55E-682F-4C75-34EB-7F4CB7D1208C}"/>
              </a:ext>
            </a:extLst>
          </p:cNvPr>
          <p:cNvSpPr>
            <a:spLocks noGrp="1"/>
          </p:cNvSpPr>
          <p:nvPr>
            <p:ph sz="half" idx="1"/>
          </p:nvPr>
        </p:nvSpPr>
        <p:spPr/>
        <p:txBody>
          <a:bodyPr/>
          <a:lstStyle/>
          <a:p>
            <a:r>
              <a:rPr lang="fi-FI" b="1" dirty="0">
                <a:ea typeface="+mn-lt"/>
                <a:cs typeface="+mn-lt"/>
              </a:rPr>
              <a:t>Tekijä</a:t>
            </a:r>
            <a:r>
              <a:rPr lang="fi-FI" dirty="0">
                <a:ea typeface="+mn-lt"/>
                <a:cs typeface="+mn-lt"/>
              </a:rPr>
              <a:t> eli subjekti on se osa lausetta, joka kertoo, kuka tai mikä tekee jotain tai on jonkinlainen; esimerkiksi </a:t>
            </a:r>
            <a:r>
              <a:rPr lang="fi-FI" i="1" u="sng" dirty="0">
                <a:ea typeface="+mn-lt"/>
                <a:cs typeface="+mn-lt"/>
              </a:rPr>
              <a:t>hän</a:t>
            </a:r>
            <a:r>
              <a:rPr lang="fi-FI" i="1" dirty="0">
                <a:ea typeface="+mn-lt"/>
                <a:cs typeface="+mn-lt"/>
              </a:rPr>
              <a:t> unohti sateenvarjonsa</a:t>
            </a:r>
            <a:r>
              <a:rPr lang="fi-FI" dirty="0">
                <a:ea typeface="+mn-lt"/>
                <a:cs typeface="+mn-lt"/>
              </a:rPr>
              <a:t>, </a:t>
            </a:r>
            <a:r>
              <a:rPr lang="fi-FI" i="1" u="sng" dirty="0">
                <a:ea typeface="+mn-lt"/>
                <a:cs typeface="+mn-lt"/>
              </a:rPr>
              <a:t>sää</a:t>
            </a:r>
            <a:r>
              <a:rPr lang="fi-FI" i="1" dirty="0">
                <a:ea typeface="+mn-lt"/>
                <a:cs typeface="+mn-lt"/>
              </a:rPr>
              <a:t> on tänään sateinen</a:t>
            </a:r>
            <a:r>
              <a:rPr lang="fi-FI" dirty="0">
                <a:ea typeface="+mn-lt"/>
                <a:cs typeface="+mn-lt"/>
              </a:rPr>
              <a:t>.</a:t>
            </a:r>
          </a:p>
          <a:p>
            <a:pPr marL="0" indent="0">
              <a:buNone/>
            </a:pPr>
            <a:endParaRPr lang="fi-FI" dirty="0"/>
          </a:p>
        </p:txBody>
      </p:sp>
      <p:sp>
        <p:nvSpPr>
          <p:cNvPr id="6" name="Slide Number Placeholder 5">
            <a:extLst>
              <a:ext uri="{FF2B5EF4-FFF2-40B4-BE49-F238E27FC236}">
                <a16:creationId xmlns:a16="http://schemas.microsoft.com/office/drawing/2014/main" id="{07FD418E-2F02-1A19-C7D7-29DA97685DBB}"/>
              </a:ext>
            </a:extLst>
          </p:cNvPr>
          <p:cNvSpPr>
            <a:spLocks noGrp="1"/>
          </p:cNvSpPr>
          <p:nvPr>
            <p:ph type="sldNum" sz="quarter" idx="12"/>
          </p:nvPr>
        </p:nvSpPr>
        <p:spPr/>
        <p:txBody>
          <a:bodyPr/>
          <a:lstStyle/>
          <a:p>
            <a:fld id="{49D43B8D-3A48-4AF4-9D47-972388EB9581}" type="slidenum">
              <a:rPr lang="en-FI" smtClean="0"/>
              <a:pPr/>
              <a:t>5</a:t>
            </a:fld>
            <a:endParaRPr lang="en-FI"/>
          </a:p>
        </p:txBody>
      </p:sp>
    </p:spTree>
    <p:extLst>
      <p:ext uri="{BB962C8B-B14F-4D97-AF65-F5344CB8AC3E}">
        <p14:creationId xmlns:p14="http://schemas.microsoft.com/office/powerpoint/2010/main" val="4066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0533-A5C1-9D04-D2D8-47FD7F7DFC19}"/>
              </a:ext>
            </a:extLst>
          </p:cNvPr>
          <p:cNvSpPr>
            <a:spLocks noGrp="1"/>
          </p:cNvSpPr>
          <p:nvPr>
            <p:ph type="title"/>
          </p:nvPr>
        </p:nvSpPr>
        <p:spPr/>
        <p:txBody>
          <a:bodyPr/>
          <a:lstStyle/>
          <a:p>
            <a:r>
              <a:rPr lang="fi-FI" dirty="0"/>
              <a:t>Omistusliitteet eri persoonissa</a:t>
            </a:r>
          </a:p>
        </p:txBody>
      </p:sp>
      <p:graphicFrame>
        <p:nvGraphicFramePr>
          <p:cNvPr id="7" name="Table 7">
            <a:extLst>
              <a:ext uri="{FF2B5EF4-FFF2-40B4-BE49-F238E27FC236}">
                <a16:creationId xmlns:a16="http://schemas.microsoft.com/office/drawing/2014/main" id="{BDDD8F0E-A641-6029-B511-F9246710EB46}"/>
              </a:ext>
            </a:extLst>
          </p:cNvPr>
          <p:cNvGraphicFramePr>
            <a:graphicFrameLocks noGrp="1"/>
          </p:cNvGraphicFramePr>
          <p:nvPr>
            <p:ph sz="half" idx="1"/>
            <p:extLst>
              <p:ext uri="{D42A27DB-BD31-4B8C-83A1-F6EECF244321}">
                <p14:modId xmlns:p14="http://schemas.microsoft.com/office/powerpoint/2010/main" val="4289407270"/>
              </p:ext>
            </p:extLst>
          </p:nvPr>
        </p:nvGraphicFramePr>
        <p:xfrm>
          <a:off x="1561672" y="2246830"/>
          <a:ext cx="8681663" cy="2037492"/>
        </p:xfrm>
        <a:graphic>
          <a:graphicData uri="http://schemas.openxmlformats.org/drawingml/2006/table">
            <a:tbl>
              <a:tblPr firstRow="1" bandRow="1">
                <a:tableStyleId>{5C22544A-7EE6-4342-B048-85BDC9FD1C3A}</a:tableStyleId>
              </a:tblPr>
              <a:tblGrid>
                <a:gridCol w="4290280">
                  <a:extLst>
                    <a:ext uri="{9D8B030D-6E8A-4147-A177-3AD203B41FA5}">
                      <a16:colId xmlns:a16="http://schemas.microsoft.com/office/drawing/2014/main" val="1097337784"/>
                    </a:ext>
                  </a:extLst>
                </a:gridCol>
                <a:gridCol w="4391383">
                  <a:extLst>
                    <a:ext uri="{9D8B030D-6E8A-4147-A177-3AD203B41FA5}">
                      <a16:colId xmlns:a16="http://schemas.microsoft.com/office/drawing/2014/main" val="3631630525"/>
                    </a:ext>
                  </a:extLst>
                </a:gridCol>
              </a:tblGrid>
              <a:tr h="509373">
                <a:tc>
                  <a:txBody>
                    <a:bodyPr/>
                    <a:lstStyle/>
                    <a:p>
                      <a:r>
                        <a:rPr lang="fi-FI" noProof="0" dirty="0">
                          <a:solidFill>
                            <a:schemeClr val="accent1"/>
                          </a:solidFill>
                        </a:rPr>
                        <a:t>Yksikön persoonat</a:t>
                      </a:r>
                    </a:p>
                  </a:txBody>
                  <a:tcPr/>
                </a:tc>
                <a:tc>
                  <a:txBody>
                    <a:bodyPr/>
                    <a:lstStyle/>
                    <a:p>
                      <a:r>
                        <a:rPr lang="fi-FI" noProof="0" dirty="0">
                          <a:solidFill>
                            <a:schemeClr val="accent1"/>
                          </a:solidFill>
                        </a:rPr>
                        <a:t>Monikon persoonat</a:t>
                      </a:r>
                    </a:p>
                  </a:txBody>
                  <a:tcPr/>
                </a:tc>
                <a:extLst>
                  <a:ext uri="{0D108BD9-81ED-4DB2-BD59-A6C34878D82A}">
                    <a16:rowId xmlns:a16="http://schemas.microsoft.com/office/drawing/2014/main" val="1271747112"/>
                  </a:ext>
                </a:extLst>
              </a:tr>
              <a:tr h="509373">
                <a:tc>
                  <a:txBody>
                    <a:bodyPr/>
                    <a:lstStyle/>
                    <a:p>
                      <a:r>
                        <a:rPr lang="fi-FI" noProof="0" dirty="0">
                          <a:solidFill>
                            <a:schemeClr val="tx1"/>
                          </a:solidFill>
                        </a:rPr>
                        <a:t> (minun) kirja</a:t>
                      </a:r>
                      <a:r>
                        <a:rPr lang="fi-FI" b="1" noProof="0" dirty="0">
                          <a:solidFill>
                            <a:schemeClr val="tx1"/>
                          </a:solidFill>
                        </a:rPr>
                        <a:t>ni</a:t>
                      </a:r>
                    </a:p>
                  </a:txBody>
                  <a:tcPr/>
                </a:tc>
                <a:tc>
                  <a:txBody>
                    <a:bodyPr/>
                    <a:lstStyle/>
                    <a:p>
                      <a:r>
                        <a:rPr lang="fi-FI" noProof="0" dirty="0">
                          <a:solidFill>
                            <a:schemeClr val="tx1"/>
                          </a:solidFill>
                        </a:rPr>
                        <a:t>(meidän) kirja</a:t>
                      </a:r>
                      <a:r>
                        <a:rPr lang="fi-FI" b="1" noProof="0" dirty="0">
                          <a:solidFill>
                            <a:schemeClr val="tx1"/>
                          </a:solidFill>
                        </a:rPr>
                        <a:t>mme</a:t>
                      </a:r>
                    </a:p>
                  </a:txBody>
                  <a:tcPr/>
                </a:tc>
                <a:extLst>
                  <a:ext uri="{0D108BD9-81ED-4DB2-BD59-A6C34878D82A}">
                    <a16:rowId xmlns:a16="http://schemas.microsoft.com/office/drawing/2014/main" val="3480753574"/>
                  </a:ext>
                </a:extLst>
              </a:tr>
              <a:tr h="509373">
                <a:tc>
                  <a:txBody>
                    <a:bodyPr/>
                    <a:lstStyle/>
                    <a:p>
                      <a:r>
                        <a:rPr lang="fi-FI" noProof="0" dirty="0">
                          <a:solidFill>
                            <a:schemeClr val="tx1"/>
                          </a:solidFill>
                        </a:rPr>
                        <a:t>(sinun) kirja</a:t>
                      </a:r>
                      <a:r>
                        <a:rPr lang="fi-FI" b="1" noProof="0" dirty="0">
                          <a:solidFill>
                            <a:schemeClr val="tx1"/>
                          </a:solidFill>
                        </a:rPr>
                        <a:t>si</a:t>
                      </a:r>
                    </a:p>
                  </a:txBody>
                  <a:tcPr/>
                </a:tc>
                <a:tc>
                  <a:txBody>
                    <a:bodyPr/>
                    <a:lstStyle/>
                    <a:p>
                      <a:r>
                        <a:rPr lang="fi-FI" noProof="0" dirty="0">
                          <a:solidFill>
                            <a:schemeClr val="tx1"/>
                          </a:solidFill>
                        </a:rPr>
                        <a:t>(teidän) kirja</a:t>
                      </a:r>
                      <a:r>
                        <a:rPr lang="fi-FI" b="1" noProof="0" dirty="0">
                          <a:solidFill>
                            <a:schemeClr val="tx1"/>
                          </a:solidFill>
                        </a:rPr>
                        <a:t>nne</a:t>
                      </a:r>
                    </a:p>
                  </a:txBody>
                  <a:tcPr/>
                </a:tc>
                <a:extLst>
                  <a:ext uri="{0D108BD9-81ED-4DB2-BD59-A6C34878D82A}">
                    <a16:rowId xmlns:a16="http://schemas.microsoft.com/office/drawing/2014/main" val="2778916940"/>
                  </a:ext>
                </a:extLst>
              </a:tr>
              <a:tr h="509373">
                <a:tc>
                  <a:txBody>
                    <a:bodyPr/>
                    <a:lstStyle/>
                    <a:p>
                      <a:r>
                        <a:rPr lang="fi-FI" noProof="0" dirty="0">
                          <a:solidFill>
                            <a:schemeClr val="tx1"/>
                          </a:solidFill>
                        </a:rPr>
                        <a:t>hänen kirja</a:t>
                      </a:r>
                      <a:r>
                        <a:rPr lang="fi-FI" b="1" noProof="0" dirty="0">
                          <a:solidFill>
                            <a:schemeClr val="tx1"/>
                          </a:solidFill>
                        </a:rPr>
                        <a:t>nsa</a:t>
                      </a:r>
                      <a:endParaRPr lang="fi-FI" noProof="0" dirty="0">
                        <a:solidFill>
                          <a:schemeClr val="tx1"/>
                        </a:solidFill>
                      </a:endParaRPr>
                    </a:p>
                  </a:txBody>
                  <a:tcPr/>
                </a:tc>
                <a:tc>
                  <a:txBody>
                    <a:bodyPr/>
                    <a:lstStyle/>
                    <a:p>
                      <a:r>
                        <a:rPr lang="fi-FI" noProof="0" dirty="0">
                          <a:solidFill>
                            <a:schemeClr val="tx1"/>
                          </a:solidFill>
                        </a:rPr>
                        <a:t>heidän kirja</a:t>
                      </a:r>
                      <a:r>
                        <a:rPr lang="fi-FI" b="1" noProof="0" dirty="0">
                          <a:solidFill>
                            <a:schemeClr val="tx1"/>
                          </a:solidFill>
                        </a:rPr>
                        <a:t>nsa</a:t>
                      </a:r>
                    </a:p>
                  </a:txBody>
                  <a:tcPr/>
                </a:tc>
                <a:extLst>
                  <a:ext uri="{0D108BD9-81ED-4DB2-BD59-A6C34878D82A}">
                    <a16:rowId xmlns:a16="http://schemas.microsoft.com/office/drawing/2014/main" val="4058251297"/>
                  </a:ext>
                </a:extLst>
              </a:tr>
            </a:tbl>
          </a:graphicData>
        </a:graphic>
      </p:graphicFrame>
      <p:sp>
        <p:nvSpPr>
          <p:cNvPr id="6" name="Slide Number Placeholder 5">
            <a:extLst>
              <a:ext uri="{FF2B5EF4-FFF2-40B4-BE49-F238E27FC236}">
                <a16:creationId xmlns:a16="http://schemas.microsoft.com/office/drawing/2014/main" id="{87B7B5DF-4D5B-2185-88A8-8AAF1BAB490E}"/>
              </a:ext>
            </a:extLst>
          </p:cNvPr>
          <p:cNvSpPr>
            <a:spLocks noGrp="1"/>
          </p:cNvSpPr>
          <p:nvPr>
            <p:ph type="sldNum" sz="quarter" idx="12"/>
          </p:nvPr>
        </p:nvSpPr>
        <p:spPr/>
        <p:txBody>
          <a:bodyPr/>
          <a:lstStyle/>
          <a:p>
            <a:fld id="{49D43B8D-3A48-4AF4-9D47-972388EB9581}" type="slidenum">
              <a:rPr lang="fi-FI" smtClean="0"/>
              <a:pPr/>
              <a:t>6</a:t>
            </a:fld>
            <a:endParaRPr lang="fi-FI" dirty="0"/>
          </a:p>
        </p:txBody>
      </p:sp>
    </p:spTree>
    <p:extLst>
      <p:ext uri="{BB962C8B-B14F-4D97-AF65-F5344CB8AC3E}">
        <p14:creationId xmlns:p14="http://schemas.microsoft.com/office/powerpoint/2010/main" val="111595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CE7A-81C7-BDA6-985D-09B7DAD38C7F}"/>
              </a:ext>
            </a:extLst>
          </p:cNvPr>
          <p:cNvSpPr>
            <a:spLocks noGrp="1"/>
          </p:cNvSpPr>
          <p:nvPr>
            <p:ph type="title"/>
          </p:nvPr>
        </p:nvSpPr>
        <p:spPr/>
        <p:txBody>
          <a:bodyPr/>
          <a:lstStyle/>
          <a:p>
            <a:r>
              <a:rPr lang="fi-FI" i="1"/>
              <a:t>hän</a:t>
            </a:r>
            <a:r>
              <a:rPr lang="fi-FI"/>
              <a:t>- ja </a:t>
            </a:r>
            <a:r>
              <a:rPr lang="fi-FI" i="1"/>
              <a:t>he</a:t>
            </a:r>
            <a:r>
              <a:rPr lang="fi-FI"/>
              <a:t>-persoonan omistusliitteet</a:t>
            </a:r>
          </a:p>
        </p:txBody>
      </p:sp>
      <p:sp>
        <p:nvSpPr>
          <p:cNvPr id="3" name="Content Placeholder 2">
            <a:extLst>
              <a:ext uri="{FF2B5EF4-FFF2-40B4-BE49-F238E27FC236}">
                <a16:creationId xmlns:a16="http://schemas.microsoft.com/office/drawing/2014/main" id="{3C72D829-2460-8A0F-D21E-A647E9BA2F58}"/>
              </a:ext>
            </a:extLst>
          </p:cNvPr>
          <p:cNvSpPr>
            <a:spLocks noGrp="1"/>
          </p:cNvSpPr>
          <p:nvPr>
            <p:ph sz="half" idx="1"/>
          </p:nvPr>
        </p:nvSpPr>
        <p:spPr/>
        <p:txBody>
          <a:bodyPr>
            <a:normAutofit fontScale="92500" lnSpcReduction="20000"/>
          </a:bodyPr>
          <a:lstStyle/>
          <a:p>
            <a:r>
              <a:rPr lang="fi-FI" i="1" dirty="0"/>
              <a:t>hän</a:t>
            </a:r>
            <a:r>
              <a:rPr lang="fi-FI" dirty="0"/>
              <a:t>- ja </a:t>
            </a:r>
            <a:r>
              <a:rPr lang="fi-FI" i="1" dirty="0"/>
              <a:t>he</a:t>
            </a:r>
            <a:r>
              <a:rPr lang="fi-FI" dirty="0"/>
              <a:t>-persoonan omistusliitteestä on kaksi eri versiota: </a:t>
            </a:r>
            <a:r>
              <a:rPr lang="fi-FI" dirty="0" err="1"/>
              <a:t>nsa</a:t>
            </a:r>
            <a:r>
              <a:rPr lang="fi-FI" dirty="0"/>
              <a:t>/</a:t>
            </a:r>
            <a:r>
              <a:rPr lang="fi-FI" dirty="0" err="1"/>
              <a:t>nsä</a:t>
            </a:r>
            <a:r>
              <a:rPr lang="fi-FI" dirty="0"/>
              <a:t> (esim. </a:t>
            </a:r>
            <a:r>
              <a:rPr lang="fi-FI" i="1" dirty="0"/>
              <a:t>hänen/heidän kirja</a:t>
            </a:r>
            <a:r>
              <a:rPr lang="fi-FI" i="1" u="sng" dirty="0"/>
              <a:t>nsa</a:t>
            </a:r>
            <a:r>
              <a:rPr lang="fi-FI" dirty="0"/>
              <a:t>) ja sanan viimeisen vokaalin pidennys + n (esim. </a:t>
            </a:r>
            <a:r>
              <a:rPr lang="fi-FI" i="1" dirty="0"/>
              <a:t>hänen/heidän kirjassa</a:t>
            </a:r>
            <a:r>
              <a:rPr lang="fi-FI" i="1" u="sng" dirty="0"/>
              <a:t>an</a:t>
            </a:r>
            <a:r>
              <a:rPr lang="fi-FI" dirty="0"/>
              <a:t>, </a:t>
            </a:r>
            <a:r>
              <a:rPr lang="fi-FI" i="1" dirty="0"/>
              <a:t>hänen/heidän kirjalle</a:t>
            </a:r>
            <a:r>
              <a:rPr lang="fi-FI" i="1" u="sng" dirty="0"/>
              <a:t>en</a:t>
            </a:r>
            <a:r>
              <a:rPr lang="fi-FI" dirty="0"/>
              <a:t>).</a:t>
            </a:r>
          </a:p>
          <a:p>
            <a:r>
              <a:rPr lang="fi-FI" dirty="0" err="1"/>
              <a:t>nsa</a:t>
            </a:r>
            <a:r>
              <a:rPr lang="fi-FI" dirty="0"/>
              <a:t>/</a:t>
            </a:r>
            <a:r>
              <a:rPr lang="fi-FI" dirty="0" err="1"/>
              <a:t>nsä</a:t>
            </a:r>
            <a:r>
              <a:rPr lang="fi-FI" dirty="0"/>
              <a:t>-liitettä voi käyttää kaikenlaisissa sananmuodoissa. Sitä käytetään etenkin, kun sana on perusmuodossa tai jos sanassa on sijapääte, joka loppuu konsonanttiin.</a:t>
            </a:r>
          </a:p>
          <a:p>
            <a:r>
              <a:rPr lang="fi-FI" dirty="0"/>
              <a:t>vokaali + n -liitettä voi käyttää silloin, kun sanassa on sijapääte, joka loppuu lyhyeen vokaaliin.</a:t>
            </a:r>
          </a:p>
          <a:p>
            <a:pPr marL="457200" lvl="1" indent="0">
              <a:buNone/>
            </a:pPr>
            <a:endParaRPr lang="fi-FI" dirty="0"/>
          </a:p>
        </p:txBody>
      </p:sp>
      <p:sp>
        <p:nvSpPr>
          <p:cNvPr id="6" name="Slide Number Placeholder 5">
            <a:extLst>
              <a:ext uri="{FF2B5EF4-FFF2-40B4-BE49-F238E27FC236}">
                <a16:creationId xmlns:a16="http://schemas.microsoft.com/office/drawing/2014/main" id="{FB2B9718-D015-2704-7281-64576F4DF034}"/>
              </a:ext>
            </a:extLst>
          </p:cNvPr>
          <p:cNvSpPr>
            <a:spLocks noGrp="1"/>
          </p:cNvSpPr>
          <p:nvPr>
            <p:ph type="sldNum" sz="quarter" idx="12"/>
          </p:nvPr>
        </p:nvSpPr>
        <p:spPr/>
        <p:txBody>
          <a:bodyPr/>
          <a:lstStyle/>
          <a:p>
            <a:fld id="{49D43B8D-3A48-4AF4-9D47-972388EB9581}" type="slidenum">
              <a:rPr lang="en-FI" smtClean="0"/>
              <a:pPr/>
              <a:t>7</a:t>
            </a:fld>
            <a:endParaRPr lang="en-FI"/>
          </a:p>
        </p:txBody>
      </p:sp>
    </p:spTree>
    <p:extLst>
      <p:ext uri="{BB962C8B-B14F-4D97-AF65-F5344CB8AC3E}">
        <p14:creationId xmlns:p14="http://schemas.microsoft.com/office/powerpoint/2010/main" val="181081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838D-72D4-3417-757D-874FDEC5B867}"/>
              </a:ext>
            </a:extLst>
          </p:cNvPr>
          <p:cNvSpPr>
            <a:spLocks noGrp="1"/>
          </p:cNvSpPr>
          <p:nvPr>
            <p:ph type="title"/>
          </p:nvPr>
        </p:nvSpPr>
        <p:spPr/>
        <p:txBody>
          <a:bodyPr/>
          <a:lstStyle/>
          <a:p>
            <a:r>
              <a:rPr lang="fi-FI" dirty="0"/>
              <a:t>Milloin omistusliitettä käytetään?</a:t>
            </a:r>
          </a:p>
        </p:txBody>
      </p:sp>
      <p:sp>
        <p:nvSpPr>
          <p:cNvPr id="3" name="Content Placeholder 2">
            <a:extLst>
              <a:ext uri="{FF2B5EF4-FFF2-40B4-BE49-F238E27FC236}">
                <a16:creationId xmlns:a16="http://schemas.microsoft.com/office/drawing/2014/main" id="{54D9C699-F8BC-60E6-756A-CC673FB788E5}"/>
              </a:ext>
            </a:extLst>
          </p:cNvPr>
          <p:cNvSpPr>
            <a:spLocks noGrp="1"/>
          </p:cNvSpPr>
          <p:nvPr>
            <p:ph sz="half" idx="1"/>
          </p:nvPr>
        </p:nvSpPr>
        <p:spPr/>
        <p:txBody>
          <a:bodyPr>
            <a:normAutofit fontScale="77500" lnSpcReduction="20000"/>
          </a:bodyPr>
          <a:lstStyle/>
          <a:p>
            <a:pPr marL="0" indent="0">
              <a:buNone/>
            </a:pPr>
            <a:r>
              <a:rPr lang="fi-FI" dirty="0"/>
              <a:t>Omistusliitettä käytetään</a:t>
            </a:r>
          </a:p>
          <a:p>
            <a:pPr>
              <a:lnSpc>
                <a:spcPct val="130000"/>
              </a:lnSpc>
            </a:pPr>
            <a:r>
              <a:rPr lang="fi-FI" dirty="0">
                <a:latin typeface="Work Sans"/>
                <a:cs typeface="Arial"/>
              </a:rPr>
              <a:t>aina sellaisessa sanassa, jonka määritteenä on persoonapronomini</a:t>
            </a:r>
          </a:p>
          <a:p>
            <a:pPr lvl="1">
              <a:lnSpc>
                <a:spcPct val="130000"/>
              </a:lnSpc>
            </a:pPr>
            <a:r>
              <a:rPr lang="fi-FI" i="1" dirty="0">
                <a:latin typeface="Work Sans"/>
                <a:cs typeface="Arial"/>
              </a:rPr>
              <a:t>Minun ekoteko</a:t>
            </a:r>
            <a:r>
              <a:rPr lang="fi-FI" i="1" u="sng" dirty="0">
                <a:latin typeface="Work Sans"/>
                <a:cs typeface="Arial"/>
              </a:rPr>
              <a:t>ni</a:t>
            </a:r>
            <a:r>
              <a:rPr lang="fi-FI" i="1" dirty="0">
                <a:latin typeface="Work Sans"/>
                <a:cs typeface="Arial"/>
              </a:rPr>
              <a:t> -sarjassa käsitellään arjen ympäristötekoja.</a:t>
            </a:r>
          </a:p>
          <a:p>
            <a:r>
              <a:rPr lang="fi-FI" dirty="0"/>
              <a:t>ja muutenkin kun halutaan ilmaista, kenelle jokin kuuluu</a:t>
            </a:r>
          </a:p>
          <a:p>
            <a:pPr lvl="1"/>
            <a:r>
              <a:rPr lang="fi-FI" i="1" dirty="0"/>
              <a:t>Oletko selvittänyt hiilijalanjälke</a:t>
            </a:r>
            <a:r>
              <a:rPr lang="fi-FI" i="1" u="sng" dirty="0"/>
              <a:t>si</a:t>
            </a:r>
            <a:r>
              <a:rPr lang="fi-FI" i="1" dirty="0"/>
              <a:t>?</a:t>
            </a:r>
          </a:p>
          <a:p>
            <a:pPr lvl="1"/>
            <a:r>
              <a:rPr lang="fi-FI" i="1" dirty="0"/>
              <a:t>Kulutustottumuksie</a:t>
            </a:r>
            <a:r>
              <a:rPr lang="fi-FI" i="1" u="sng" dirty="0"/>
              <a:t>mme</a:t>
            </a:r>
            <a:r>
              <a:rPr lang="fi-FI" i="1" dirty="0"/>
              <a:t> täytyy muuttua.</a:t>
            </a:r>
          </a:p>
          <a:p>
            <a:r>
              <a:rPr lang="fi-FI" dirty="0"/>
              <a:t>monenlaisissa sanoissa, jotka viittaavat lauseen tekijään</a:t>
            </a:r>
          </a:p>
          <a:p>
            <a:pPr lvl="1"/>
            <a:r>
              <a:rPr lang="fi-FI" i="1" dirty="0"/>
              <a:t>Nuoret ovat erityisen huolissa</a:t>
            </a:r>
            <a:r>
              <a:rPr lang="fi-FI" i="1" u="sng" dirty="0"/>
              <a:t>an</a:t>
            </a:r>
            <a:r>
              <a:rPr lang="fi-FI" i="1" dirty="0"/>
              <a:t> maapallon tilasta.</a:t>
            </a:r>
          </a:p>
          <a:p>
            <a:pPr lvl="1"/>
            <a:r>
              <a:rPr lang="fi-FI" i="1" dirty="0"/>
              <a:t>Näemme ilmastonmuutoksen vaikutukset kaikkialla ympärillä</a:t>
            </a:r>
            <a:r>
              <a:rPr lang="fi-FI" i="1" u="sng" dirty="0"/>
              <a:t>mme</a:t>
            </a:r>
            <a:r>
              <a:rPr lang="fi-FI" i="1" dirty="0"/>
              <a:t>.</a:t>
            </a:r>
          </a:p>
        </p:txBody>
      </p:sp>
      <p:sp>
        <p:nvSpPr>
          <p:cNvPr id="6" name="Slide Number Placeholder 5">
            <a:extLst>
              <a:ext uri="{FF2B5EF4-FFF2-40B4-BE49-F238E27FC236}">
                <a16:creationId xmlns:a16="http://schemas.microsoft.com/office/drawing/2014/main" id="{B1549E83-9020-4A19-590C-E466EEA546D4}"/>
              </a:ext>
            </a:extLst>
          </p:cNvPr>
          <p:cNvSpPr>
            <a:spLocks noGrp="1"/>
          </p:cNvSpPr>
          <p:nvPr>
            <p:ph type="sldNum" sz="quarter" idx="12"/>
          </p:nvPr>
        </p:nvSpPr>
        <p:spPr/>
        <p:txBody>
          <a:bodyPr/>
          <a:lstStyle/>
          <a:p>
            <a:fld id="{49D43B8D-3A48-4AF4-9D47-972388EB9581}" type="slidenum">
              <a:rPr lang="en-FI" smtClean="0"/>
              <a:pPr/>
              <a:t>8</a:t>
            </a:fld>
            <a:endParaRPr lang="en-FI"/>
          </a:p>
        </p:txBody>
      </p:sp>
    </p:spTree>
    <p:extLst>
      <p:ext uri="{BB962C8B-B14F-4D97-AF65-F5344CB8AC3E}">
        <p14:creationId xmlns:p14="http://schemas.microsoft.com/office/powerpoint/2010/main" val="58275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A392-B819-998D-1211-FD72764B9FAB}"/>
              </a:ext>
            </a:extLst>
          </p:cNvPr>
          <p:cNvSpPr>
            <a:spLocks noGrp="1"/>
          </p:cNvSpPr>
          <p:nvPr>
            <p:ph type="title"/>
          </p:nvPr>
        </p:nvSpPr>
        <p:spPr/>
        <p:txBody>
          <a:bodyPr/>
          <a:lstStyle/>
          <a:p>
            <a:r>
              <a:rPr lang="fi-FI" dirty="0"/>
              <a:t>Milloin omistusliitettä ei käytetä?</a:t>
            </a:r>
          </a:p>
        </p:txBody>
      </p:sp>
      <p:sp>
        <p:nvSpPr>
          <p:cNvPr id="3" name="Content Placeholder 2">
            <a:extLst>
              <a:ext uri="{FF2B5EF4-FFF2-40B4-BE49-F238E27FC236}">
                <a16:creationId xmlns:a16="http://schemas.microsoft.com/office/drawing/2014/main" id="{37ADDE82-3C78-BE3D-9C83-5CB00B68312F}"/>
              </a:ext>
            </a:extLst>
          </p:cNvPr>
          <p:cNvSpPr>
            <a:spLocks noGrp="1"/>
          </p:cNvSpPr>
          <p:nvPr>
            <p:ph sz="half" idx="1"/>
          </p:nvPr>
        </p:nvSpPr>
        <p:spPr/>
        <p:txBody>
          <a:bodyPr/>
          <a:lstStyle/>
          <a:p>
            <a:r>
              <a:rPr lang="fi-FI" dirty="0"/>
              <a:t>kun sanan määritteenä on jonkin muun tyyppinen sana kuin persoonapronomini</a:t>
            </a:r>
          </a:p>
          <a:p>
            <a:pPr lvl="1"/>
            <a:r>
              <a:rPr lang="fi-FI" i="1" dirty="0"/>
              <a:t>Kuluttajien valinnat (</a:t>
            </a:r>
            <a:r>
              <a:rPr lang="fi-FI" dirty="0"/>
              <a:t>ei</a:t>
            </a:r>
            <a:r>
              <a:rPr lang="fi-FI" i="1" dirty="0"/>
              <a:t> *valintansa) ovat ympäristön kannalta (</a:t>
            </a:r>
            <a:r>
              <a:rPr lang="fi-FI" dirty="0"/>
              <a:t>ei</a:t>
            </a:r>
            <a:r>
              <a:rPr lang="fi-FI" i="1" dirty="0"/>
              <a:t> *kannaltaan) tärkeitä.</a:t>
            </a:r>
          </a:p>
        </p:txBody>
      </p:sp>
      <p:sp>
        <p:nvSpPr>
          <p:cNvPr id="6" name="Slide Number Placeholder 5">
            <a:extLst>
              <a:ext uri="{FF2B5EF4-FFF2-40B4-BE49-F238E27FC236}">
                <a16:creationId xmlns:a16="http://schemas.microsoft.com/office/drawing/2014/main" id="{FD71F4D9-7512-82F4-962F-9DC641DCC62C}"/>
              </a:ext>
            </a:extLst>
          </p:cNvPr>
          <p:cNvSpPr>
            <a:spLocks noGrp="1"/>
          </p:cNvSpPr>
          <p:nvPr>
            <p:ph type="sldNum" sz="quarter" idx="12"/>
          </p:nvPr>
        </p:nvSpPr>
        <p:spPr/>
        <p:txBody>
          <a:bodyPr/>
          <a:lstStyle/>
          <a:p>
            <a:fld id="{49D43B8D-3A48-4AF4-9D47-972388EB9581}" type="slidenum">
              <a:rPr lang="en-FI" smtClean="0"/>
              <a:pPr/>
              <a:t>9</a:t>
            </a:fld>
            <a:endParaRPr lang="en-FI"/>
          </a:p>
        </p:txBody>
      </p:sp>
    </p:spTree>
    <p:extLst>
      <p:ext uri="{BB962C8B-B14F-4D97-AF65-F5344CB8AC3E}">
        <p14:creationId xmlns:p14="http://schemas.microsoft.com/office/powerpoint/2010/main" val="1666580762"/>
      </p:ext>
    </p:extLst>
  </p:cSld>
  <p:clrMapOvr>
    <a:masterClrMapping/>
  </p:clrMapOvr>
</p:sld>
</file>

<file path=ppt/theme/theme1.xml><?xml version="1.0" encoding="utf-8"?>
<a:theme xmlns:a="http://schemas.openxmlformats.org/drawingml/2006/main" name="Kielibuusti">
  <a:themeElements>
    <a:clrScheme name="Mukautettu 18">
      <a:dk1>
        <a:srgbClr val="FFF8E6"/>
      </a:dk1>
      <a:lt1>
        <a:srgbClr val="162A52"/>
      </a:lt1>
      <a:dk2>
        <a:srgbClr val="FFF8E6"/>
      </a:dk2>
      <a:lt2>
        <a:srgbClr val="162A52"/>
      </a:lt2>
      <a:accent1>
        <a:srgbClr val="19DDCA"/>
      </a:accent1>
      <a:accent2>
        <a:srgbClr val="0058DE"/>
      </a:accent2>
      <a:accent3>
        <a:srgbClr val="FF0059"/>
      </a:accent3>
      <a:accent4>
        <a:srgbClr val="FFAE38"/>
      </a:accent4>
      <a:accent5>
        <a:srgbClr val="B7B7B7"/>
      </a:accent5>
      <a:accent6>
        <a:srgbClr val="105BFF"/>
      </a:accent6>
      <a:hlink>
        <a:srgbClr val="076CCA"/>
      </a:hlink>
      <a:folHlink>
        <a:srgbClr val="076CCA"/>
      </a:folHlink>
    </a:clrScheme>
    <a:fontScheme name="Kielibuusti">
      <a:majorFont>
        <a:latin typeface="Red Hat Display Black"/>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libuusti" id="{D34E31A2-10CA-4D5C-8254-4CBAB7824380}" vid="{7AAEA4B9-84E4-4AEB-B9C5-3F4C678A431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ef4079-7867-4143-bf64-1ed518a7fd23">
      <Terms xmlns="http://schemas.microsoft.com/office/infopath/2007/PartnerControls"/>
    </lcf76f155ced4ddcb4097134ff3c332f>
    <TaxCatchAll xmlns="6d653776-b03a-41a6-8593-add243c82586" xsi:nil="true"/>
    <Linkki xmlns="dcef4079-7867-4143-bf64-1ed518a7fd23">
      <Url xsi:nil="true"/>
      <Description xsi:nil="true"/>
    </Linkki>
    <SharedWithUsers xmlns="6d653776-b03a-41a6-8593-add243c82586">
      <UserInfo>
        <DisplayName>Pelkonen, Verna K</DisplayName>
        <AccountId>28</AccountId>
        <AccountType/>
      </UserInfo>
      <UserInfo>
        <DisplayName>Sandström, Anniina M E</DisplayName>
        <AccountId>49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6D41C606376342B27E8A37ECB54F32" ma:contentTypeVersion="19" ma:contentTypeDescription="Create a new document." ma:contentTypeScope="" ma:versionID="944aa7fe2101161e435102bdf8dcf2ed">
  <xsd:schema xmlns:xsd="http://www.w3.org/2001/XMLSchema" xmlns:xs="http://www.w3.org/2001/XMLSchema" xmlns:p="http://schemas.microsoft.com/office/2006/metadata/properties" xmlns:ns2="dcef4079-7867-4143-bf64-1ed518a7fd23" xmlns:ns3="6d653776-b03a-41a6-8593-add243c82586" targetNamespace="http://schemas.microsoft.com/office/2006/metadata/properties" ma:root="true" ma:fieldsID="5f7c5031816b7cc98f2c2efbe7d62f08" ns2:_="" ns3:_="">
    <xsd:import namespace="dcef4079-7867-4143-bf64-1ed518a7fd23"/>
    <xsd:import namespace="6d653776-b03a-41a6-8593-add243c825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Linkki"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f4079-7867-4143-bf64-1ed518a7f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f519134-deff-459f-81c1-98498d3da871" ma:termSetId="09814cd3-568e-fe90-9814-8d621ff8fb84" ma:anchorId="fba54fb3-c3e1-fe81-a776-ca4b69148c4d" ma:open="true" ma:isKeyword="false">
      <xsd:complexType>
        <xsd:sequence>
          <xsd:element ref="pc:Terms" minOccurs="0" maxOccurs="1"/>
        </xsd:sequence>
      </xsd:complexType>
    </xsd:element>
    <xsd:element name="Linkki" ma:index="23" nillable="true" ma:displayName="Linkki" ma:format="Hyperlink" ma:internalName="Linkki">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53776-b03a-41a6-8593-add243c825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b367e25-f4e6-4d28-95fb-5fe5b3df94e4}" ma:internalName="TaxCatchAll" ma:showField="CatchAllData" ma:web="6d653776-b03a-41a6-8593-add243c825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5340C9-799A-4CFC-99C3-80BA7044B198}">
  <ds:schemaRefs>
    <ds:schemaRef ds:uri="http://schemas.microsoft.com/sharepoint/v3/contenttype/forms"/>
  </ds:schemaRefs>
</ds:datastoreItem>
</file>

<file path=customXml/itemProps2.xml><?xml version="1.0" encoding="utf-8"?>
<ds:datastoreItem xmlns:ds="http://schemas.openxmlformats.org/officeDocument/2006/customXml" ds:itemID="{04CA5E3C-CF97-44B2-8681-3347A52989CF}">
  <ds:schemaRefs>
    <ds:schemaRef ds:uri="http://www.w3.org/XML/1998/namespace"/>
    <ds:schemaRef ds:uri="dcef4079-7867-4143-bf64-1ed518a7fd23"/>
    <ds:schemaRef ds:uri="http://schemas.microsoft.com/office/2006/documentManagement/types"/>
    <ds:schemaRef ds:uri="http://schemas.microsoft.com/office/infopath/2007/PartnerControls"/>
    <ds:schemaRef ds:uri="6d653776-b03a-41a6-8593-add243c82586"/>
    <ds:schemaRef ds:uri="http://purl.org/dc/elements/1.1/"/>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AD0F83D-2A19-4AAD-8F10-CC8115272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f4079-7867-4143-bf64-1ed518a7fd23"/>
    <ds:schemaRef ds:uri="6d653776-b03a-41a6-8593-add243c825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TotalTime>
  <Words>1216</Words>
  <Application>Microsoft Office PowerPoint</Application>
  <PresentationFormat>Widescreen</PresentationFormat>
  <Paragraphs>128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Work Sans</vt:lpstr>
      <vt:lpstr>Red Hat Display Black</vt:lpstr>
      <vt:lpstr>Calibri</vt:lpstr>
      <vt:lpstr>Arial</vt:lpstr>
      <vt:lpstr>Kielibuusti</vt:lpstr>
      <vt:lpstr>Omistusliitteet</vt:lpstr>
      <vt:lpstr>Terminologiaa 1/4</vt:lpstr>
      <vt:lpstr>Terminologiaa 2/4</vt:lpstr>
      <vt:lpstr>Terminologiaa 3/4</vt:lpstr>
      <vt:lpstr>Terminologiaa 4/4</vt:lpstr>
      <vt:lpstr>Omistusliitteet eri persoonissa</vt:lpstr>
      <vt:lpstr>hän- ja he-persoonan omistusliitteet</vt:lpstr>
      <vt:lpstr>Milloin omistusliitettä käytetään?</vt:lpstr>
      <vt:lpstr>Milloin omistusliitettä ei käytetä?</vt:lpstr>
      <vt:lpstr>Omistusliitteet ja persoonapronominit 1/2</vt:lpstr>
      <vt:lpstr>Omistusliitteet ja persoonapronominit 2/2</vt:lpstr>
      <vt:lpstr>Omistusliitteet ja pronominit minä, sinä, me, te</vt:lpstr>
      <vt:lpstr>Omistusliitteet ja pronominit hän ja he</vt:lpstr>
      <vt:lpstr>Yleiskieli ja puhekieli</vt:lpstr>
      <vt:lpstr>Omistuslause</vt:lpstr>
      <vt:lpstr>Millaiseen sananmuotoon omistusliite liittyy?</vt:lpstr>
      <vt:lpstr>Millaiseen sananmuotoon omistusliite liittyy?</vt:lpstr>
      <vt:lpstr>Omistusliitteet verbeissä 1/2</vt:lpstr>
      <vt:lpstr>Omistusliitteet verbeissä 2/2</vt:lpstr>
      <vt:lpstr>Omistusliitettä käytetään myös…</vt:lpstr>
      <vt:lpstr>Lisää tietoa omistusliitteistä</vt:lpstr>
      <vt:lpstr>Käyttölupa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Tekstitaidot: Omistusliitteet</dc:title>
  <dc:creator>Jenni Laaksoharju</dc:creator>
  <cp:lastModifiedBy>Sandström, Anniina M E</cp:lastModifiedBy>
  <cp:revision>2</cp:revision>
  <dcterms:created xsi:type="dcterms:W3CDTF">2021-10-30T06:15:40Z</dcterms:created>
  <dcterms:modified xsi:type="dcterms:W3CDTF">2023-07-19T11:35:24Z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0x010100546D41C606376342B27E8A37ECB54F32</vt:lpwstr>
  </property>
  <property fmtid="{D5CDD505-2E9C-101B-9397-08002B2CF9AE}" pid="3" name="MediaServiceImageTags">
    <vt:lpwstr/>
  </property>
</Properties>
</file>