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C_D21D653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</p:sldMasterIdLst>
  <p:notesMasterIdLst>
    <p:notesMasterId r:id="rId12"/>
  </p:notesMasterIdLst>
  <p:sldIdLst>
    <p:sldId id="273" r:id="rId5"/>
    <p:sldId id="268" r:id="rId6"/>
    <p:sldId id="306" r:id="rId7"/>
    <p:sldId id="403" r:id="rId8"/>
    <p:sldId id="307" r:id="rId9"/>
    <p:sldId id="404" r:id="rId10"/>
    <p:sldId id="40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ed Hat Display Black" panose="020B0604020202020204" charset="0"/>
      <p:bold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Work Sans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35B307-45C1-1CC9-379D-F5DEB91C8694}" name="Eevamaija Iso-Heiniemi" initials="EI" userId="S::eevamaija.iso-heiniemi_metropolia.fi#ext#@helsinkifi.onmicrosoft.com::9ea49dbe-45a6-4357-84d1-e4711be901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0C_D21D65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2A17B9-F70A-433B-AAF0-9D5B58A5C9DE}" authorId="{3D35B307-45C1-1CC9-379D-F5DEB91C8694}" created="2023-02-03T09:16:49.7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25141820" sldId="268"/>
      <ac:spMk id="6" creationId="{084F92C4-F484-47C1-B5EE-2EACAD7E267B}"/>
    </ac:deMkLst>
    <p188:txBody>
      <a:bodyPr/>
      <a:lstStyle/>
      <a:p>
        <a:r>
          <a:rPr lang="en-US"/>
          <a:t>Voisiko lisätä esimerkit näistä viivoista jo tähän?</a:t>
        </a:r>
      </a:p>
    </p188:txBody>
  </p188:cm>
  <p188:cm id="{0BA04866-0BCD-4800-B1EF-5467FFAE380A}" authorId="{3D35B307-45C1-1CC9-379D-F5DEB91C8694}" created="2023-02-03T09:18:38.25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25141820" sldId="268"/>
      <ac:spMk id="6" creationId="{084F92C4-F484-47C1-B5EE-2EACAD7E267B}"/>
      <ac:txMk cp="166">
        <ac:context len="314" hash="1293501380"/>
      </ac:txMk>
    </ac:txMkLst>
    <p188:pos x="8797636" y="2189018"/>
    <p188:txBody>
      <a:bodyPr/>
      <a:lstStyle/>
      <a:p>
        <a:r>
          <a:rPr lang="en-US"/>
          <a:t>Ehdotus: ehkä tätä ei tarvita tässä?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48B82-1FB7-4203-800B-79FC5E50FB29}" type="datetimeFigureOut">
              <a:t>29.6.2023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E1E2-AA83-4F64-9295-F316E2F6033C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467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85BF3-7E86-4587-8E7D-6091B1653875}"/>
              </a:ext>
            </a:extLst>
          </p:cNvPr>
          <p:cNvSpPr/>
          <p:nvPr userDrawn="1"/>
        </p:nvSpPr>
        <p:spPr>
          <a:xfrm>
            <a:off x="7415978" y="0"/>
            <a:ext cx="47760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6539891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2169021"/>
            <a:ext cx="653989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0" y="549049"/>
            <a:ext cx="3839935" cy="5339910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9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63" r:id="rId5"/>
    <p:sldLayoutId id="2147483675" r:id="rId6"/>
    <p:sldLayoutId id="2147483664" r:id="rId7"/>
    <p:sldLayoutId id="2147483687" r:id="rId8"/>
    <p:sldLayoutId id="2147483683" r:id="rId9"/>
    <p:sldLayoutId id="2147483665" r:id="rId10"/>
    <p:sldLayoutId id="2147483682" r:id="rId11"/>
    <p:sldLayoutId id="2147483679" r:id="rId12"/>
    <p:sldLayoutId id="2147483680" r:id="rId13"/>
    <p:sldLayoutId id="2147483681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D21D653C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893B83-7B3B-4E4F-B9DC-D85C15622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Tekstitaidot: Kielenhuolto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F1F131-A137-460D-A850-8C03B093D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>
                <a:ea typeface="+mj-lt"/>
                <a:cs typeface="+mj-lt"/>
              </a:rPr>
              <a:t>Iso vai pieni alkukirjain?</a:t>
            </a:r>
            <a:endParaRPr lang="fi-FI" dirty="0">
              <a:ea typeface="+mj-lt"/>
              <a:cs typeface="+mj-lt"/>
            </a:endParaRPr>
          </a:p>
        </p:txBody>
      </p:sp>
      <p:sp>
        <p:nvSpPr>
          <p:cNvPr id="4" name="Suorakulmio" title="Yhteistyökorkeakoulu ruutu.">
            <a:extLst>
              <a:ext uri="{FF2B5EF4-FFF2-40B4-BE49-F238E27FC236}">
                <a16:creationId xmlns:a16="http://schemas.microsoft.com/office/drawing/2014/main" id="{8EE43A97-1D17-4223-AEE0-C3A044E18ACD}"/>
              </a:ext>
            </a:extLst>
          </p:cNvPr>
          <p:cNvSpPr/>
          <p:nvPr/>
        </p:nvSpPr>
        <p:spPr>
          <a:xfrm>
            <a:off x="0" y="5648963"/>
            <a:ext cx="12192000" cy="1209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dirty="0"/>
          </a:p>
        </p:txBody>
      </p:sp>
      <p:pic>
        <p:nvPicPr>
          <p:cNvPr id="5" name="Logo, Aalto-yliopisto" descr="Aalto-yliopiston logo.">
            <a:extLst>
              <a:ext uri="{FF2B5EF4-FFF2-40B4-BE49-F238E27FC236}">
                <a16:creationId xmlns:a16="http://schemas.microsoft.com/office/drawing/2014/main" id="{9C05ABDB-237E-4675-8B35-5E1F79778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39" y="5747580"/>
            <a:ext cx="1047546" cy="1011793"/>
          </a:xfrm>
          <a:prstGeom prst="rect">
            <a:avLst/>
          </a:prstGeom>
        </p:spPr>
      </p:pic>
      <p:pic>
        <p:nvPicPr>
          <p:cNvPr id="6" name="Logo, Haaga-Helia" descr="Haaga-Helia ammattikorkeakoulun logo.">
            <a:extLst>
              <a:ext uri="{FF2B5EF4-FFF2-40B4-BE49-F238E27FC236}">
                <a16:creationId xmlns:a16="http://schemas.microsoft.com/office/drawing/2014/main" id="{4432D23C-9E59-451B-A96F-DBFEB227F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3" y="5861101"/>
            <a:ext cx="1178791" cy="784753"/>
          </a:xfrm>
          <a:prstGeom prst="rect">
            <a:avLst/>
          </a:prstGeom>
        </p:spPr>
      </p:pic>
      <p:pic>
        <p:nvPicPr>
          <p:cNvPr id="7" name="Logo, Helsingin yliopisto" descr="Helsingin yliopiston logo.">
            <a:extLst>
              <a:ext uri="{FF2B5EF4-FFF2-40B4-BE49-F238E27FC236}">
                <a16:creationId xmlns:a16="http://schemas.microsoft.com/office/drawing/2014/main" id="{02C96C94-490C-4928-93AC-1473BF644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80" y="5861104"/>
            <a:ext cx="741095" cy="784753"/>
          </a:xfrm>
          <a:prstGeom prst="rect">
            <a:avLst/>
          </a:prstGeom>
        </p:spPr>
      </p:pic>
      <p:pic>
        <p:nvPicPr>
          <p:cNvPr id="8" name="Logo, Laurea" descr="Laurea ammattikorkeakoulun logo.">
            <a:extLst>
              <a:ext uri="{FF2B5EF4-FFF2-40B4-BE49-F238E27FC236}">
                <a16:creationId xmlns:a16="http://schemas.microsoft.com/office/drawing/2014/main" id="{8384BBD7-B07C-468A-851A-47465ADD1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58" y="6010854"/>
            <a:ext cx="1546442" cy="485251"/>
          </a:xfrm>
          <a:prstGeom prst="rect">
            <a:avLst/>
          </a:prstGeom>
        </p:spPr>
      </p:pic>
      <p:pic>
        <p:nvPicPr>
          <p:cNvPr id="9" name="Logo, Metropolia" descr="Metropolia ammattikorkeakoulun logo.">
            <a:extLst>
              <a:ext uri="{FF2B5EF4-FFF2-40B4-BE49-F238E27FC236}">
                <a16:creationId xmlns:a16="http://schemas.microsoft.com/office/drawing/2014/main" id="{3B592FAA-7C01-4529-9F5E-DE8D9E1E91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81" y="6123904"/>
            <a:ext cx="1139980" cy="2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>
            <a:extLst>
              <a:ext uri="{FF2B5EF4-FFF2-40B4-BE49-F238E27FC236}">
                <a16:creationId xmlns:a16="http://schemas.microsoft.com/office/drawing/2014/main" id="{1ECD65BB-3610-4412-893E-126A5B2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2"/>
                </a:solidFill>
                <a:latin typeface="Red Hat Display Black"/>
              </a:rPr>
              <a:t>Iso alkukirjain virkkeen alussa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4" name="Dian numeron paikkamerkki">
            <a:extLst>
              <a:ext uri="{FF2B5EF4-FFF2-40B4-BE49-F238E27FC236}">
                <a16:creationId xmlns:a16="http://schemas.microsoft.com/office/drawing/2014/main" id="{A200FDB2-64AD-4F90-BD0D-F7C047E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D3DD8-D4C5-4D75-A4E0-0CC3E0B89A2C}"/>
              </a:ext>
            </a:extLst>
          </p:cNvPr>
          <p:cNvSpPr txBox="1"/>
          <p:nvPr/>
        </p:nvSpPr>
        <p:spPr>
          <a:xfrm>
            <a:off x="736547" y="4730062"/>
            <a:ext cx="407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ammattikorkeakouluopinnot.fi</a:t>
            </a:r>
          </a:p>
        </p:txBody>
      </p:sp>
      <p:sp>
        <p:nvSpPr>
          <p:cNvPr id="3" name="Content Placeholder 2" descr="Jokaisen virkkeen ensimmäinen sana alkaa isolla kirjaimella.">
            <a:extLst>
              <a:ext uri="{FF2B5EF4-FFF2-40B4-BE49-F238E27FC236}">
                <a16:creationId xmlns:a16="http://schemas.microsoft.com/office/drawing/2014/main" id="{24FC5112-F01F-48EE-907D-6EE954920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268" y="2080313"/>
            <a:ext cx="9699425" cy="2425849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>
                <a:solidFill>
                  <a:srgbClr val="BF004C"/>
                </a:solidFill>
              </a:rPr>
              <a:t>A</a:t>
            </a:r>
            <a:r>
              <a:rPr lang="fi-FI" dirty="0"/>
              <a:t>mmattikorkeakouluihin haetaan pääsääntöisesti korkeakoulujen valtakunnallisessa yhteishaussa. </a:t>
            </a:r>
            <a:r>
              <a:rPr lang="fi-FI" b="1" dirty="0">
                <a:solidFill>
                  <a:srgbClr val="BF004C"/>
                </a:solidFill>
              </a:rPr>
              <a:t>Y</a:t>
            </a:r>
            <a:r>
              <a:rPr lang="fi-FI" dirty="0"/>
              <a:t>hteishaut järjestetään kolme kertaa vuodessa, kaksi kertaa keväällä ja kerran syksyllä. </a:t>
            </a:r>
            <a:r>
              <a:rPr lang="fi-FI" b="1" dirty="0">
                <a:solidFill>
                  <a:srgbClr val="BF004C"/>
                </a:solidFill>
              </a:rPr>
              <a:t>S</a:t>
            </a:r>
            <a:r>
              <a:rPr lang="fi-FI" dirty="0"/>
              <a:t>yksyn yhteishauissa on yleensä tarjolla vähemmän koulutusaloja ja opiskelupaikkoja kuin kevään haussa. </a:t>
            </a:r>
            <a:r>
              <a:rPr lang="fi-FI" b="1" dirty="0">
                <a:solidFill>
                  <a:srgbClr val="BF004C"/>
                </a:solidFill>
              </a:rPr>
              <a:t>K</a:t>
            </a:r>
            <a:r>
              <a:rPr lang="fi-FI" dirty="0"/>
              <a:t>oulutuksiin haetaan sähköisellä hakulomakkeella osoitteessa opintopolku.fi.</a:t>
            </a:r>
            <a:endParaRPr lang="fi-FI" dirty="0">
              <a:ea typeface="+mn-lt"/>
              <a:cs typeface="+mn-lt"/>
            </a:endParaRPr>
          </a:p>
          <a:p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AA7403-D695-4D79-8E93-0094EF06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Iso vai pieni alkukirjain?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25141820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ABB5-1523-4300-856B-ED8A318A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162A52"/>
                </a:solidFill>
              </a:rPr>
              <a:t>Iso alkukirjain: erisnimet </a:t>
            </a:r>
            <a:r>
              <a:rPr lang="fi-FI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1/2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9754-CE96-4689-BE6A-048268DA0C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b="1" dirty="0">
                <a:ea typeface="+mn-lt"/>
                <a:cs typeface="+mn-lt"/>
              </a:rPr>
              <a:t>Henkilönnimet</a:t>
            </a:r>
            <a:r>
              <a:rPr lang="fi-FI" dirty="0">
                <a:ea typeface="+mn-lt"/>
                <a:cs typeface="+mn-lt"/>
              </a:rPr>
              <a:t> (Antti Aho), </a:t>
            </a:r>
            <a:r>
              <a:rPr lang="fi-FI" b="1" dirty="0">
                <a:ea typeface="+mn-lt"/>
                <a:cs typeface="+mn-lt"/>
              </a:rPr>
              <a:t>jumalolennot</a:t>
            </a:r>
            <a:r>
              <a:rPr lang="fi-FI" dirty="0">
                <a:ea typeface="+mn-lt"/>
                <a:cs typeface="+mn-lt"/>
              </a:rPr>
              <a:t> (Zeus, Allah), </a:t>
            </a:r>
            <a:r>
              <a:rPr lang="fi-FI" b="1" dirty="0">
                <a:ea typeface="+mn-lt"/>
                <a:cs typeface="+mn-lt"/>
              </a:rPr>
              <a:t>eläinten nimet </a:t>
            </a:r>
            <a:r>
              <a:rPr lang="fi-FI" dirty="0">
                <a:ea typeface="+mn-lt"/>
                <a:cs typeface="+mn-lt"/>
              </a:rPr>
              <a:t>(Rekku)</a:t>
            </a:r>
          </a:p>
          <a:p>
            <a:pPr>
              <a:spcBef>
                <a:spcPts val="0"/>
              </a:spcBef>
            </a:pPr>
            <a:r>
              <a:rPr lang="fi-FI" b="1" dirty="0">
                <a:ea typeface="+mn-lt"/>
                <a:cs typeface="+mn-lt"/>
              </a:rPr>
              <a:t>Paikannimet ja taivaankappaleet: </a:t>
            </a:r>
            <a:r>
              <a:rPr lang="fi-FI" dirty="0">
                <a:ea typeface="+mn-lt"/>
                <a:cs typeface="+mn-lt"/>
              </a:rPr>
              <a:t>Töölö, Vantaanjoki, Australia, Saturnus, Pohjois-Suomi </a:t>
            </a:r>
          </a:p>
          <a:p>
            <a:pPr lvl="1">
              <a:spcBef>
                <a:spcPts val="0"/>
              </a:spcBef>
            </a:pPr>
            <a:r>
              <a:rPr lang="fi-FI" dirty="0" err="1">
                <a:ea typeface="+mn-lt"/>
                <a:cs typeface="+mn-lt"/>
              </a:rPr>
              <a:t>Huom</a:t>
            </a:r>
            <a:r>
              <a:rPr lang="fi-FI" dirty="0">
                <a:ea typeface="+mn-lt"/>
                <a:cs typeface="+mn-lt"/>
              </a:rPr>
              <a:t>! </a:t>
            </a:r>
            <a:r>
              <a:rPr lang="fi-FI" u="sng" dirty="0">
                <a:solidFill>
                  <a:srgbClr val="0070C0"/>
                </a:solidFill>
                <a:ea typeface="+mn-lt"/>
                <a:cs typeface="+mn-lt"/>
              </a:rPr>
              <a:t>l</a:t>
            </a:r>
            <a:r>
              <a:rPr lang="fi-FI" u="sng" dirty="0">
                <a:ea typeface="+mn-lt"/>
                <a:cs typeface="+mn-lt"/>
              </a:rPr>
              <a:t>oma</a:t>
            </a:r>
            <a:r>
              <a:rPr lang="fi-FI" dirty="0">
                <a:ea typeface="+mn-lt"/>
                <a:cs typeface="+mn-lt"/>
              </a:rPr>
              <a:t>-Suomi: ”loma” ei rajaa maantieteellistä aluetta)</a:t>
            </a:r>
          </a:p>
          <a:p>
            <a:pPr>
              <a:spcBef>
                <a:spcPts val="0"/>
              </a:spcBef>
            </a:pPr>
            <a:r>
              <a:rPr lang="fi-FI" b="1" dirty="0">
                <a:ea typeface="+mn-lt"/>
                <a:cs typeface="+mn-lt"/>
              </a:rPr>
              <a:t>Tuotemerkit</a:t>
            </a:r>
            <a:r>
              <a:rPr lang="fi-FI" dirty="0">
                <a:ea typeface="+mn-lt"/>
                <a:cs typeface="+mn-lt"/>
              </a:rPr>
              <a:t>: Coca-Cola, Valio, Fazer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fi-FI" dirty="0">
              <a:ea typeface="+mn-lt"/>
              <a:cs typeface="+mn-lt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fi-FI" dirty="0">
              <a:ea typeface="+mn-lt"/>
              <a:cs typeface="+mn-lt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fi-FI" b="1" dirty="0">
              <a:ea typeface="+mn-lt"/>
              <a:cs typeface="+mn-lt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fi-FI" b="1" dirty="0">
              <a:ea typeface="+mn-lt"/>
              <a:cs typeface="+mn-lt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fi-FI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2D07-A1FC-4502-BA1F-38C86086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B224-7F0F-41D3-8797-6E10F84E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Iso vai pieni alkukirjain?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5427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ABB5-1523-4300-856B-ED8A318A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162A52"/>
                </a:solidFill>
              </a:rPr>
              <a:t>Iso alkukirjain: erisnimet </a:t>
            </a:r>
            <a:r>
              <a:rPr lang="fi-FI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2/2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9754-CE96-4689-BE6A-048268DA0C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b="1" dirty="0">
                <a:ea typeface="+mn-lt"/>
                <a:cs typeface="+mn-lt"/>
              </a:rPr>
              <a:t>Lehdet, yhdistykset</a:t>
            </a:r>
            <a:r>
              <a:rPr lang="fi-FI" dirty="0">
                <a:ea typeface="+mn-lt"/>
                <a:cs typeface="+mn-lt"/>
              </a:rPr>
              <a:t>: Helsingin Sanomat, Animalia</a:t>
            </a:r>
          </a:p>
          <a:p>
            <a:pPr>
              <a:spcBef>
                <a:spcPts val="0"/>
              </a:spcBef>
            </a:pPr>
            <a:r>
              <a:rPr lang="fi-FI" b="1" dirty="0">
                <a:ea typeface="+mn-lt"/>
                <a:cs typeface="+mn-lt"/>
              </a:rPr>
              <a:t>Taideteokset</a:t>
            </a:r>
            <a:r>
              <a:rPr lang="fi-FI" dirty="0">
                <a:ea typeface="+mn-lt"/>
                <a:cs typeface="+mn-lt"/>
              </a:rPr>
              <a:t>: Raamattu, Maamme-laulu, Seitsemän veljestä</a:t>
            </a:r>
          </a:p>
          <a:p>
            <a:pPr>
              <a:spcBef>
                <a:spcPts val="0"/>
              </a:spcBef>
            </a:pPr>
            <a:r>
              <a:rPr lang="fi-FI" b="1" dirty="0">
                <a:ea typeface="+mn-lt"/>
                <a:cs typeface="+mn-lt"/>
              </a:rPr>
              <a:t>Valtion laitokset ja julkiset rakennukset: </a:t>
            </a:r>
            <a:r>
              <a:rPr lang="fi-FI" dirty="0">
                <a:ea typeface="+mn-lt"/>
                <a:cs typeface="+mn-lt"/>
              </a:rPr>
              <a:t>Kansaneläkelaitos, Kiasma, Musiikkitalo</a:t>
            </a:r>
          </a:p>
          <a:p>
            <a:pPr>
              <a:spcBef>
                <a:spcPts val="0"/>
              </a:spcBef>
            </a:pPr>
            <a:r>
              <a:rPr lang="fi-FI" b="1" dirty="0">
                <a:ea typeface="+mn-lt"/>
                <a:cs typeface="+mn-lt"/>
              </a:rPr>
              <a:t>Puolueet</a:t>
            </a:r>
            <a:r>
              <a:rPr lang="fi-FI" dirty="0">
                <a:ea typeface="+mn-lt"/>
                <a:cs typeface="+mn-lt"/>
              </a:rPr>
              <a:t>: Kokoomus, Suomen Sosiaalidemokraattinen Puolue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2D07-A1FC-4502-BA1F-38C86086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BCEA8-C9C9-4E64-8D55-5700A5A4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Iso vai pieni alkukirjain?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347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ABB5-1523-4300-856B-ED8A318A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162A52"/>
                </a:solidFill>
              </a:rPr>
              <a:t>Pieni alkukirjain: yleisnimet </a:t>
            </a:r>
            <a:r>
              <a:rPr lang="fi-FI" b="1" dirty="0">
                <a:solidFill>
                  <a:srgbClr val="0070C0"/>
                </a:solidFill>
              </a:rPr>
              <a:t>1/2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9754-CE96-4689-BE6A-048268DA0C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i-FI" b="1" dirty="0"/>
              <a:t>Kielet ja kansallisuudet: </a:t>
            </a:r>
            <a:r>
              <a:rPr lang="fi-FI" dirty="0"/>
              <a:t>dari, arabia, kurdi, suomalainen, pariisilainen </a:t>
            </a:r>
          </a:p>
          <a:p>
            <a:r>
              <a:rPr lang="fi-FI" b="1" dirty="0"/>
              <a:t>Viikonpäivät, kuukaudet ja juhlapäivät</a:t>
            </a:r>
            <a:r>
              <a:rPr lang="fi-FI" dirty="0"/>
              <a:t>: tiistai, toukokuu, joulu, äitienpäivä</a:t>
            </a:r>
          </a:p>
          <a:p>
            <a:pPr lvl="1"/>
            <a:r>
              <a:rPr lang="fi-FI" dirty="0"/>
              <a:t>(HUOM! Minna Canthin päivä (henkilön nimi), Kalevalan päivä (kirjan nimi))</a:t>
            </a:r>
          </a:p>
          <a:p>
            <a:r>
              <a:rPr lang="fi-FI" b="1" dirty="0"/>
              <a:t>Historialliset tapahtumat, aatesuunnat, aika- ja tyylikaudet: </a:t>
            </a:r>
            <a:r>
              <a:rPr lang="fi-FI" dirty="0"/>
              <a:t>talvisota, nationalismi, natsismi</a:t>
            </a:r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2D07-A1FC-4502-BA1F-38C86086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9F59F-AA42-4B18-8026-48A4E627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Iso vai pieni alkukirjain?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649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ABB5-1523-4300-856B-ED8A318A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162A52"/>
                </a:solidFill>
              </a:rPr>
              <a:t>Pieni alkukirjain: yleisnimet </a:t>
            </a:r>
            <a:r>
              <a:rPr lang="fi-FI" b="1" dirty="0">
                <a:solidFill>
                  <a:srgbClr val="0070C0"/>
                </a:solidFill>
              </a:rPr>
              <a:t>2/2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9754-CE96-4689-BE6A-048268DA0C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i-FI" b="1" dirty="0"/>
              <a:t>Hallintoelimet: </a:t>
            </a:r>
            <a:r>
              <a:rPr lang="fi-FI" dirty="0"/>
              <a:t>eduskunta, hallitus, lakivaliokunta, presidentti</a:t>
            </a:r>
          </a:p>
          <a:p>
            <a:r>
              <a:rPr lang="fi-FI" b="1" dirty="0"/>
              <a:t>Eläin- ja kasvilajit: </a:t>
            </a:r>
            <a:r>
              <a:rPr lang="fi-FI" dirty="0"/>
              <a:t>saksanpaimenkoira, ruusu</a:t>
            </a:r>
          </a:p>
          <a:p>
            <a:r>
              <a:rPr lang="fi-FI" b="1" dirty="0"/>
              <a:t>Ruokien nimet: </a:t>
            </a:r>
            <a:r>
              <a:rPr lang="fi-FI" dirty="0"/>
              <a:t>karjalanpiirakka, havaijinpata, saksanpähkinä</a:t>
            </a:r>
          </a:p>
          <a:p>
            <a:pPr>
              <a:lnSpc>
                <a:spcPct val="100000"/>
              </a:lnSpc>
            </a:pPr>
            <a:endParaRPr lang="fi-FI" dirty="0"/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2D07-A1FC-4502-BA1F-38C86086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6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AD654-AF30-442E-905F-C16B1C2E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Iso vai pieni alkukirjain?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542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3F4E3F-7C1B-D09F-DD93-2D7C9035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3155" y="3034141"/>
            <a:ext cx="7797800" cy="21055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solidFill>
                  <a:srgbClr val="FFF8E6"/>
                </a:solidFill>
                <a:latin typeface="Work Sans"/>
                <a:cs typeface="Segoe UI"/>
              </a:rPr>
              <a:t>©2023 Eevamaija Iso-Heiniemi</a:t>
            </a:r>
          </a:p>
          <a:p>
            <a:r>
              <a:rPr lang="fi-FI" dirty="0">
                <a:solidFill>
                  <a:srgbClr val="FFF8E6"/>
                </a:solidFill>
                <a:latin typeface="Work Sans"/>
                <a:cs typeface="Segoe UI"/>
              </a:rPr>
              <a:t>Tekstitaidot: Kielenhuolto. Iso vai pieni alkukirjain? –materiaali, kesäkuu 2023, jonka tekijä on Eevamaija Iso-Heiniemi (Metropolia AMK), on lisensoitu </a:t>
            </a:r>
            <a:r>
              <a:rPr lang="fi-FI" u="sng" dirty="0">
                <a:hlinkClick r:id="rId2"/>
              </a:rPr>
              <a:t>Creative Commons Nimeä 4.0 Kansainvälinen -lisenssillä</a:t>
            </a:r>
            <a:r>
              <a:rPr lang="fi-FI" dirty="0">
                <a:solidFill>
                  <a:srgbClr val="FFF8E6"/>
                </a:solidFill>
                <a:latin typeface="Work Sans"/>
                <a:cs typeface="Segoe UI"/>
              </a:rPr>
              <a:t>. Materiaali on saatavilla osoitteessa Kielibuusti.fi.</a:t>
            </a:r>
          </a:p>
          <a:p>
            <a:endParaRPr lang="fi-FI" dirty="0"/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60000A-30E7-1A08-B529-D61EF6B6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55" y="1811329"/>
            <a:ext cx="2743200" cy="9597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7D8069-1921-421B-853F-4774F2CC0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Iso vai pieni alkukirjain?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4AC86-F261-466C-89C4-C1F0CDC95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6635497"/>
      </p:ext>
    </p:extLst>
  </p:cSld>
  <p:clrMapOvr>
    <a:masterClrMapping/>
  </p:clrMapOvr>
</p:sld>
</file>

<file path=ppt/theme/theme1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libuusti" id="{D34E31A2-10CA-4D5C-8254-4CBAB7824380}" vid="{7AAEA4B9-84E4-4AEB-B9C5-3F4C678A431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ef4079-7867-4143-bf64-1ed518a7fd23">
      <Terms xmlns="http://schemas.microsoft.com/office/infopath/2007/PartnerControls"/>
    </lcf76f155ced4ddcb4097134ff3c332f>
    <Linkki xmlns="dcef4079-7867-4143-bf64-1ed518a7fd23">
      <Url xsi:nil="true"/>
      <Description xsi:nil="true"/>
    </Linkki>
    <TaxCatchAll xmlns="6d653776-b03a-41a6-8593-add243c825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D41C606376342B27E8A37ECB54F32" ma:contentTypeVersion="18" ma:contentTypeDescription="Create a new document." ma:contentTypeScope="" ma:versionID="6458eb8730f17982cb5d8e97d0d33310">
  <xsd:schema xmlns:xsd="http://www.w3.org/2001/XMLSchema" xmlns:xs="http://www.w3.org/2001/XMLSchema" xmlns:p="http://schemas.microsoft.com/office/2006/metadata/properties" xmlns:ns2="dcef4079-7867-4143-bf64-1ed518a7fd23" xmlns:ns3="6d653776-b03a-41a6-8593-add243c82586" targetNamespace="http://schemas.microsoft.com/office/2006/metadata/properties" ma:root="true" ma:fieldsID="3a6f6a639169c44c8c54a3d2ee8c9594" ns2:_="" ns3:_="">
    <xsd:import namespace="dcef4079-7867-4143-bf64-1ed518a7fd23"/>
    <xsd:import namespace="6d653776-b03a-41a6-8593-add243c82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k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4079-7867-4143-bf64-1ed518a7f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ki" ma:index="23" nillable="true" ma:displayName="Linkki" ma:format="Hyperlink" ma:internalName="Linkk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3776-b03a-41a6-8593-add243c82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367e25-f4e6-4d28-95fb-5fe5b3df94e4}" ma:internalName="TaxCatchAll" ma:showField="CatchAllData" ma:web="6d653776-b03a-41a6-8593-add243c825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417F1D-8F18-428E-AF7F-70B249C1E9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C5C16-BE6C-4D74-BDCA-FAB8C8D17413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6d653776-b03a-41a6-8593-add243c82586"/>
    <ds:schemaRef ds:uri="dcef4079-7867-4143-bf64-1ed518a7fd23"/>
  </ds:schemaRefs>
</ds:datastoreItem>
</file>

<file path=customXml/itemProps3.xml><?xml version="1.0" encoding="utf-8"?>
<ds:datastoreItem xmlns:ds="http://schemas.openxmlformats.org/officeDocument/2006/customXml" ds:itemID="{9FCEA0D4-454A-4669-A719-F2E3376F9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f4079-7867-4143-bf64-1ed518a7fd23"/>
    <ds:schemaRef ds:uri="6d653776-b03a-41a6-8593-add243c82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336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Red Hat Display Black</vt:lpstr>
      <vt:lpstr>Segoe UI</vt:lpstr>
      <vt:lpstr>Work Sans</vt:lpstr>
      <vt:lpstr>Arial</vt:lpstr>
      <vt:lpstr>Calibri</vt:lpstr>
      <vt:lpstr>Kielibuusti</vt:lpstr>
      <vt:lpstr>Iso vai pieni alkukirjain?</vt:lpstr>
      <vt:lpstr>Iso alkukirjain virkkeen alussa</vt:lpstr>
      <vt:lpstr>Iso alkukirjain: erisnimet 1/2</vt:lpstr>
      <vt:lpstr>Iso alkukirjain: erisnimet 2/2</vt:lpstr>
      <vt:lpstr>Pieni alkukirjain: yleisnimet 1/2</vt:lpstr>
      <vt:lpstr>Pieni alkukirjain: yleisnimet 2/2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Tekstitaidot: Kielenhuolto. Iso vai pieni alkukirjain?</dc:title>
  <dc:creator>Eevamaija Iso-Heiniemi</dc:creator>
  <cp:lastModifiedBy>Leskelä, Anniina M E</cp:lastModifiedBy>
  <cp:revision>181</cp:revision>
  <dcterms:created xsi:type="dcterms:W3CDTF">2013-07-15T20:26:40Z</dcterms:created>
  <dcterms:modified xsi:type="dcterms:W3CDTF">2023-06-29T14:43:31Z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0x010100546D41C606376342B27E8A37ECB54F32</vt:lpwstr>
  </property>
  <property fmtid="{D5CDD505-2E9C-101B-9397-08002B2CF9AE}" pid="3" name="MediaServiceImageTags">
    <vt:lpwstr/>
  </property>
</Properties>
</file>