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8"/>
  </p:notesMasterIdLst>
  <p:sldIdLst>
    <p:sldId id="264" r:id="rId5"/>
    <p:sldId id="287" r:id="rId6"/>
    <p:sldId id="290" r:id="rId7"/>
    <p:sldId id="289" r:id="rId8"/>
    <p:sldId id="278" r:id="rId9"/>
    <p:sldId id="292" r:id="rId10"/>
    <p:sldId id="283" r:id="rId11"/>
    <p:sldId id="293" r:id="rId12"/>
    <p:sldId id="285" r:id="rId13"/>
    <p:sldId id="288" r:id="rId14"/>
    <p:sldId id="284" r:id="rId15"/>
    <p:sldId id="291" r:id="rId16"/>
    <p:sldId id="282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5A5A5A"/>
    <a:srgbClr val="FFF000"/>
    <a:srgbClr val="E95D0F"/>
    <a:srgbClr val="00A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6" autoAdjust="0"/>
    <p:restoredTop sz="86367" autoAdjust="0"/>
  </p:normalViewPr>
  <p:slideViewPr>
    <p:cSldViewPr snapToGrid="0" snapToObjects="1">
      <p:cViewPr varScale="1">
        <p:scale>
          <a:sx n="59" d="100"/>
          <a:sy n="59" d="100"/>
        </p:scale>
        <p:origin x="484" y="4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2D08-A8F4-2745-B7F1-264B4552FCDF}" type="datetimeFigureOut">
              <a:rPr lang="en-FI" smtClean="0"/>
              <a:t>03/15/2023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BA79-DD8F-1E42-8150-26603D60571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423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4499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427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770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108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1553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631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40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336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6677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149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652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TITLE</a:t>
            </a:r>
            <a:endParaRPr lang="en-US" dirty="0"/>
          </a:p>
        </p:txBody>
      </p:sp>
      <p:pic>
        <p:nvPicPr>
          <p:cNvPr id="4" name="Picture 3" descr="Metropolia University of Applied Sciences.">
            <a:extLst>
              <a:ext uri="{FF2B5EF4-FFF2-40B4-BE49-F238E27FC236}">
                <a16:creationId xmlns:a16="http://schemas.microsoft.com/office/drawing/2014/main" id="{84EBAEEB-3EFC-4219-BA7E-F7B6B44A32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A12EC4-E081-5747-BC9C-6ED420CBB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9" y="0"/>
            <a:ext cx="12198748" cy="31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A93D4E-1CE0-7148-8EFC-D3906E47E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43" y="1891456"/>
            <a:ext cx="5580769" cy="1306408"/>
          </a:xfrm>
        </p:spPr>
        <p:txBody>
          <a:bodyPr/>
          <a:lstStyle/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643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9890" y="0"/>
            <a:ext cx="548893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2201A-304E-4312-9547-C39760408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5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F1AB5-C4FC-764C-9CDD-A8C635A1F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840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AD180-DA92-4B15-B4E8-45EB27E5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4A44D8-D3F5-4744-8A4E-E1BD976D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147089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 with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147089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A622C8-44FF-B641-87C8-0B3497E28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840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191846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DAD30-EB13-4A6C-A2C4-678219C3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147089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96169" y="609602"/>
            <a:ext cx="5780741" cy="4601985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9B777-504F-48DC-BF83-7709D3561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0AFC9-5960-4F9F-98DC-9CDDCB72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1736" y="0"/>
            <a:ext cx="5147089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7B0E63-F268-344A-9698-5F11E1377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349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BDFEC-D8B3-4450-B7FA-F3FEFD2FE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1736" y="0"/>
            <a:ext cx="5147089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26A6A1-821B-3544-8E1B-66965F340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349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041736" y="1191846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DF461-DACF-4F1A-9DA5-42D81BF53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1736" y="0"/>
            <a:ext cx="5147089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202" y="609602"/>
            <a:ext cx="5780741" cy="4601985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041736" y="0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C86B1-D397-44BC-BCDD-05186D27B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54335" y="0"/>
            <a:ext cx="143449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202" y="609602"/>
            <a:ext cx="9477499" cy="4601985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1C904-F191-405F-8DC2-336E447BD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9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222BBD-A73B-7945-9948-C8E90AEC1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271" y="550745"/>
            <a:ext cx="6600441" cy="1016000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4877B-CAD2-4C15-8152-ED5194A3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TITLE</a:t>
            </a: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163592"/>
          </a:xfrm>
          <a:prstGeom prst="rect">
            <a:avLst/>
          </a:prstGeom>
        </p:spPr>
      </p:pic>
      <p:pic>
        <p:nvPicPr>
          <p:cNvPr id="2" name="Picture 1" descr="Metropolia University of Applied Sciences.">
            <a:extLst>
              <a:ext uri="{FF2B5EF4-FFF2-40B4-BE49-F238E27FC236}">
                <a16:creationId xmlns:a16="http://schemas.microsoft.com/office/drawing/2014/main" id="{36738932-BEA5-4B4C-95FA-AD9746A58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0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57D06-B73F-0342-ADB9-E801D7556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271" y="550745"/>
            <a:ext cx="6600441" cy="1016000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B8A24-F1D5-4387-9F21-986912D8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434490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33176A-37CE-D941-ABF9-7343B4BA7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0354" y="2626476"/>
            <a:ext cx="6756330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578F6-1664-4541-AB79-6123C686D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3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54335" y="0"/>
            <a:ext cx="143449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DFCEC1-F84F-AB4F-BBDF-8FB2899C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953" y="529931"/>
            <a:ext cx="5470771" cy="1401203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2953" y="2183390"/>
            <a:ext cx="9118606" cy="2939888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97A22-807E-4EC9-AB98-D70BD874A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itle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434490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A1F369-B4D9-1D4E-8129-28BA3151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7653" y="539279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67653" y="2183390"/>
            <a:ext cx="9118606" cy="2939888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FB1B5-3EE8-4713-AD50-EE237BB42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1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/quote/slog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4336" y="0"/>
            <a:ext cx="6824488" cy="4500134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484111" y="2243937"/>
            <a:ext cx="4456112" cy="131603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Citation / quote / slogan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A7251-3F53-45D7-A372-B28FF875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4912D-E388-A14F-97D4-CA4654920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125" y="1390022"/>
            <a:ext cx="5473700" cy="54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7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/quote/slog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4336" y="0"/>
            <a:ext cx="6824488" cy="4500134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484111" y="2243937"/>
            <a:ext cx="4456112" cy="1316038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Citation / quote / slogan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40525" y="1409700"/>
            <a:ext cx="5448300" cy="5448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B355-9BDB-49CB-A0CE-03562257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2995399" y="1612706"/>
            <a:ext cx="6198027" cy="3182412"/>
          </a:xfrm>
        </p:spPr>
        <p:txBody>
          <a:bodyPr/>
          <a:lstStyle/>
          <a:p>
            <a:r>
              <a:rPr lang="en-US"/>
              <a:t>Click icon to add media</a:t>
            </a: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2E033-CF64-4249-8A6B-25D2F6D1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2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271381-893E-2149-BD87-35BAD7920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4681" y="2222786"/>
            <a:ext cx="2852771" cy="1699927"/>
          </a:xfrm>
        </p:spPr>
        <p:txBody>
          <a:bodyPr/>
          <a:lstStyle>
            <a:lvl1pPr algn="r"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THANKS/</a:t>
            </a:r>
            <a:br>
              <a:rPr lang="en-US" dirty="0"/>
            </a:br>
            <a:r>
              <a:rPr lang="en-US" dirty="0"/>
              <a:t>CREDITS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5F3E-A973-4ADC-9833-566ABEFCE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30B59-681C-244E-9E75-267CB2469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00" y="1177636"/>
            <a:ext cx="7023100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6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9354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B9A08-CE91-4B85-B0E2-1E4A2D9C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886" y="1890968"/>
            <a:ext cx="5582039" cy="1306896"/>
          </a:xfrm>
        </p:spPr>
        <p:txBody>
          <a:bodyPr anchor="b"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AD3373-ECF1-4904-BA39-F94980C7E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1886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ALAOTSIKKO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E585C-6CFB-45CC-A512-B9A35F0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71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_otsikko_teks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C1BC-2565-5544-BB5B-DF4611A2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7653" y="539280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67653" y="2183390"/>
            <a:ext cx="9118606" cy="2939888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CFF51-2D03-4B25-9914-A899DBDB5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434490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E9725-3525-4901-89F2-169DA6AC8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4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TITLE</a:t>
            </a:r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3158187"/>
          </a:xfrm>
          <a:prstGeom prst="rect">
            <a:avLst/>
          </a:prstGeom>
        </p:spPr>
      </p:pic>
      <p:pic>
        <p:nvPicPr>
          <p:cNvPr id="2" name="Picture 1" descr="Metropolia University of Applied Sciences.">
            <a:extLst>
              <a:ext uri="{FF2B5EF4-FFF2-40B4-BE49-F238E27FC236}">
                <a16:creationId xmlns:a16="http://schemas.microsoft.com/office/drawing/2014/main" id="{8F7CBDC2-5CCF-47F6-A4D6-487E3F078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36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D56A16-7194-0C4D-AC11-246776FE6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4681" y="2222786"/>
            <a:ext cx="2852771" cy="1699927"/>
          </a:xfrm>
        </p:spPr>
        <p:txBody>
          <a:bodyPr/>
          <a:lstStyle>
            <a:lvl1pPr algn="r"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LOPETUS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00" y="1177636"/>
            <a:ext cx="7023100" cy="568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E5A0C-DAFC-43D2-9B26-5DB4C01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TITLE</a:t>
            </a:r>
            <a:endParaRPr lang="en-US" dirty="0"/>
          </a:p>
        </p:txBody>
      </p:sp>
      <p:pic>
        <p:nvPicPr>
          <p:cNvPr id="2" name="Picture 1" descr="Metropolia University of Applied Sciences.">
            <a:extLst>
              <a:ext uri="{FF2B5EF4-FFF2-40B4-BE49-F238E27FC236}">
                <a16:creationId xmlns:a16="http://schemas.microsoft.com/office/drawing/2014/main" id="{0476D965-D9FA-45CF-9DFF-816657087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DDF97-2893-1442-AC4B-CA4A313DF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31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31638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 descr="Metropolia University of Applied Sciences.">
            <a:extLst>
              <a:ext uri="{FF2B5EF4-FFF2-40B4-BE49-F238E27FC236}">
                <a16:creationId xmlns:a16="http://schemas.microsoft.com/office/drawing/2014/main" id="{87C93F83-C60E-4229-B148-D91B21554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707F-5A56-7E4C-BB06-31D0E29E7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43" y="1891456"/>
            <a:ext cx="5580769" cy="1306408"/>
          </a:xfrm>
        </p:spPr>
        <p:txBody>
          <a:bodyPr/>
          <a:lstStyle/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643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99250" y="0"/>
            <a:ext cx="54895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3961B-70A5-48AB-B8C3-7A6BF4D0E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1F5BD8-5755-4649-A5A9-D795BACA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43" y="1891456"/>
            <a:ext cx="7632313" cy="1306408"/>
          </a:xfrm>
        </p:spPr>
        <p:txBody>
          <a:bodyPr/>
          <a:lstStyle/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643" y="3153832"/>
            <a:ext cx="7632313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64701-8D11-43F9-977E-D13121B92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5" y="5582914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2E91DB-40C0-2A45-B643-F8FAF408C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886" y="1891456"/>
            <a:ext cx="5580769" cy="1306408"/>
          </a:xfrm>
        </p:spPr>
        <p:txBody>
          <a:bodyPr/>
          <a:lstStyle/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51886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895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E94DB7-B421-4BBD-932E-5AE09EFA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47B53E-896C-8747-9BB8-4FDEA4D75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156" y="1891456"/>
            <a:ext cx="5580769" cy="1306408"/>
          </a:xfrm>
        </p:spPr>
        <p:txBody>
          <a:bodyPr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US" dirty="0"/>
              <a:t>TITLE</a:t>
            </a:r>
            <a:endParaRPr lang="en-FI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51886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9354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53D46E-2B33-4237-AD23-31B5FF31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924" y="558154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37" r:id="rId28"/>
    <p:sldLayoutId id="2147483751" r:id="rId29"/>
    <p:sldLayoutId id="2147483755" r:id="rId3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FF5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noFill/>
          </a:ln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noFill/>
          </a:ln>
          <a:solidFill>
            <a:srgbClr val="53565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noFill/>
          </a:ln>
          <a:solidFill>
            <a:srgbClr val="53565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noFill/>
          </a:ln>
          <a:solidFill>
            <a:srgbClr val="53565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noFill/>
          </a:ln>
          <a:solidFill>
            <a:srgbClr val="53565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A4F7C-B7DF-794C-90C1-2BDF9B20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86" y="1895975"/>
            <a:ext cx="5582039" cy="1301889"/>
          </a:xfrm>
        </p:spPr>
        <p:txBody>
          <a:bodyPr>
            <a:normAutofit fontScale="90000"/>
          </a:bodyPr>
          <a:lstStyle/>
          <a:p>
            <a:r>
              <a:rPr lang="fi-FI" dirty="0"/>
              <a:t>Opi suomea taskuvihkon avulla – kerää oma fraasipankki!</a:t>
            </a:r>
            <a:endParaRPr lang="en-FI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CD067C-43F2-B047-9535-0CC2E31DDD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886" y="3810000"/>
            <a:ext cx="5582039" cy="650240"/>
          </a:xfrm>
        </p:spPr>
        <p:txBody>
          <a:bodyPr/>
          <a:lstStyle/>
          <a:p>
            <a:r>
              <a:rPr lang="fi-FI" sz="2000">
                <a:solidFill>
                  <a:schemeClr val="bg2"/>
                </a:solidFill>
              </a:rPr>
              <a:t>Kielibuusti-hanke </a:t>
            </a:r>
            <a:r>
              <a:rPr lang="fi-FI" sz="2000" dirty="0">
                <a:solidFill>
                  <a:schemeClr val="bg2"/>
                </a:solidFill>
              </a:rPr>
              <a:t>2022</a:t>
            </a:r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dirty="0">
                <a:solidFill>
                  <a:schemeClr val="bg2"/>
                </a:solidFill>
              </a:rPr>
              <a:t>Hanna Aho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53974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549291"/>
          </a:xfrm>
        </p:spPr>
        <p:txBody>
          <a:bodyPr/>
          <a:lstStyle/>
          <a:p>
            <a:r>
              <a:rPr lang="fi-FI" dirty="0"/>
              <a:t>Kirjoita vihkoon, mitä sanot / mitä hoitaja sanoo 3: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D806D-D093-4F5D-809B-6FA1F083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653" y="1567886"/>
            <a:ext cx="4204767" cy="3771727"/>
          </a:xfrm>
          <a:prstGeom prst="wedgeRoundRectCallout">
            <a:avLst>
              <a:gd name="adj1" fmla="val -4523"/>
              <a:gd name="adj2" fmla="val 700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/>
              <a:t>Potilashuoneessa, kun:</a:t>
            </a:r>
          </a:p>
          <a:p>
            <a:pPr marL="342900" indent="-342900">
              <a:buFontTx/>
              <a:buChar char="-"/>
            </a:pPr>
            <a:r>
              <a:rPr lang="fi-FI" dirty="0"/>
              <a:t>potilas kysyy jotain </a:t>
            </a:r>
          </a:p>
          <a:p>
            <a:pPr marL="342900" indent="-342900">
              <a:buFontTx/>
              <a:buChar char="-"/>
            </a:pPr>
            <a:r>
              <a:rPr lang="fi-FI" dirty="0"/>
              <a:t>potilas pyytää apua</a:t>
            </a:r>
          </a:p>
          <a:p>
            <a:pPr marL="342900" indent="-342900">
              <a:buFontTx/>
              <a:buChar char="-"/>
            </a:pPr>
            <a:r>
              <a:rPr lang="fi-FI" dirty="0"/>
              <a:t>tarjoat apua</a:t>
            </a:r>
          </a:p>
          <a:p>
            <a:pPr marL="342900" indent="-342900">
              <a:buFontTx/>
              <a:buChar char="-"/>
            </a:pPr>
            <a:r>
              <a:rPr lang="fi-FI" dirty="0"/>
              <a:t>kysyt potilaan vointia ja tarpeita</a:t>
            </a:r>
          </a:p>
          <a:p>
            <a:pPr marL="342900" indent="-342900">
              <a:buFontTx/>
              <a:buChar char="-"/>
            </a:pPr>
            <a:r>
              <a:rPr lang="fi-FI" dirty="0"/>
              <a:t>ohjaat potilasta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B3507D-8F28-463A-AA87-01461E09C1BD}"/>
              </a:ext>
            </a:extLst>
          </p:cNvPr>
          <p:cNvSpPr/>
          <p:nvPr/>
        </p:nvSpPr>
        <p:spPr>
          <a:xfrm>
            <a:off x="6858001" y="1913422"/>
            <a:ext cx="4648200" cy="3080657"/>
          </a:xfrm>
          <a:prstGeom prst="wedgeRoundRectCallout">
            <a:avLst>
              <a:gd name="adj1" fmla="val -42977"/>
              <a:gd name="adj2" fmla="val 79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bg2"/>
                </a:solidFill>
              </a:rPr>
              <a:t>Työkavereiden kanssa, kun: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hoitaja ohjaa sinua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hoitaja ohjaa opiskelijaa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keskustelette työasioista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haluat vaihtaa työvuoroa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37531-D2AD-4D7E-ACB7-FAAEB253676E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364898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734349"/>
          </a:xfrm>
        </p:spPr>
        <p:txBody>
          <a:bodyPr/>
          <a:lstStyle/>
          <a:p>
            <a:r>
              <a:rPr lang="fi-FI" dirty="0"/>
              <a:t>Kirjoita vihkoon, mitä sanot / mitä hoitaja sanoo 4: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D806D-D093-4F5D-809B-6FA1F083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645" y="1627587"/>
            <a:ext cx="4204767" cy="3771727"/>
          </a:xfrm>
          <a:prstGeom prst="wedgeRoundRectCallout">
            <a:avLst>
              <a:gd name="adj1" fmla="val -1675"/>
              <a:gd name="adj2" fmla="val 636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/>
              <a:t>Lääkärin kanssa, kun:</a:t>
            </a:r>
          </a:p>
          <a:p>
            <a:pPr marL="342900" indent="-342900">
              <a:buFontTx/>
              <a:buChar char="-"/>
            </a:pPr>
            <a:r>
              <a:rPr lang="fi-FI" dirty="0"/>
              <a:t>olet lääkärinkierrolla</a:t>
            </a:r>
          </a:p>
          <a:p>
            <a:pPr marL="342900" indent="-342900">
              <a:buFontTx/>
              <a:buChar char="-"/>
            </a:pPr>
            <a:r>
              <a:rPr lang="fi-FI" dirty="0"/>
              <a:t>kerrot vitaalit (lämpö, RR, pulssi…)</a:t>
            </a:r>
          </a:p>
          <a:p>
            <a:pPr marL="342900" indent="-342900">
              <a:buFontTx/>
              <a:buChar char="-"/>
            </a:pPr>
            <a:r>
              <a:rPr lang="fi-FI" dirty="0"/>
              <a:t>kerrot potilaan voinnista</a:t>
            </a:r>
          </a:p>
          <a:p>
            <a:pPr marL="342900" indent="-342900">
              <a:buFontTx/>
              <a:buChar char="-"/>
            </a:pPr>
            <a:r>
              <a:rPr lang="fi-FI" dirty="0"/>
              <a:t>kysyt ohjeita</a:t>
            </a:r>
          </a:p>
          <a:p>
            <a:pPr marL="342900" indent="-342900">
              <a:buFontTx/>
              <a:buChar char="-"/>
            </a:pPr>
            <a:r>
              <a:rPr lang="fi-FI" dirty="0"/>
              <a:t>potilas kotiutuu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B3507D-8F28-463A-AA87-01461E09C1BD}"/>
              </a:ext>
            </a:extLst>
          </p:cNvPr>
          <p:cNvSpPr/>
          <p:nvPr/>
        </p:nvSpPr>
        <p:spPr>
          <a:xfrm>
            <a:off x="6950212" y="1627587"/>
            <a:ext cx="4436245" cy="3195130"/>
          </a:xfrm>
          <a:prstGeom prst="wedgeRoundRectCallout">
            <a:avLst>
              <a:gd name="adj1" fmla="val -53333"/>
              <a:gd name="adj2" fmla="val 829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bg2"/>
                </a:solidFill>
              </a:rPr>
              <a:t>Omaisten kanssa, kun: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he tulevat sisään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kerrot potilaan kuulumisia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omainen haluaa syöttää 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omainen vie potilaan ulos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omaiset lähtevät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7C6B8-A740-463D-A17B-4BD4FA155EB8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202881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734349"/>
          </a:xfrm>
        </p:spPr>
        <p:txBody>
          <a:bodyPr/>
          <a:lstStyle/>
          <a:p>
            <a:r>
              <a:rPr lang="fi-FI" dirty="0"/>
              <a:t>Missä muissa tilanteissa tarvitset suomea?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D806D-D093-4F5D-809B-6FA1F083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645" y="1907635"/>
            <a:ext cx="4204767" cy="3042730"/>
          </a:xfrm>
          <a:prstGeom prst="wedgeRoundRectCallout">
            <a:avLst>
              <a:gd name="adj1" fmla="val -6076"/>
              <a:gd name="adj2" fmla="val 49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800" b="1" dirty="0"/>
              <a:t>Kirjoita vihkoon lisää tilanteita, joissa sinä tarvitset suomea!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B3507D-8F28-463A-AA87-01461E09C1BD}"/>
              </a:ext>
            </a:extLst>
          </p:cNvPr>
          <p:cNvSpPr/>
          <p:nvPr/>
        </p:nvSpPr>
        <p:spPr>
          <a:xfrm>
            <a:off x="6754269" y="1907635"/>
            <a:ext cx="4436245" cy="3042730"/>
          </a:xfrm>
          <a:prstGeom prst="wedgeRoundRectCallout">
            <a:avLst>
              <a:gd name="adj1" fmla="val -18489"/>
              <a:gd name="adj2" fmla="val 485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chemeClr val="bg2"/>
                </a:solidFill>
              </a:rPr>
              <a:t>Kerro muille opiskelijoille, </a:t>
            </a:r>
            <a:br>
              <a:rPr lang="fi-FI" sz="2800" b="1" dirty="0">
                <a:solidFill>
                  <a:schemeClr val="bg2"/>
                </a:solidFill>
              </a:rPr>
            </a:br>
            <a:r>
              <a:rPr lang="fi-FI" sz="2800" b="1" dirty="0">
                <a:solidFill>
                  <a:schemeClr val="bg2"/>
                </a:solidFill>
              </a:rPr>
              <a:t>missä tilanteissa </a:t>
            </a:r>
            <a:br>
              <a:rPr lang="fi-FI" sz="2800" b="1" dirty="0">
                <a:solidFill>
                  <a:schemeClr val="bg2"/>
                </a:solidFill>
              </a:rPr>
            </a:br>
            <a:r>
              <a:rPr lang="fi-FI" sz="2800" b="1" dirty="0">
                <a:solidFill>
                  <a:schemeClr val="bg2"/>
                </a:solidFill>
              </a:rPr>
              <a:t>sinä opit suomea!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184A0-CDAD-4F15-953B-8FBD6D5E833B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23977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241F-504A-A348-ACC0-D32FDF6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</a:rPr>
              <a:t>©2023 Hanna Aho, Metropolia AMK</a:t>
            </a:r>
            <a:b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Taskuvihko-materiaali, maaliskuu 2023 on lisensoitu </a:t>
            </a:r>
            <a:r>
              <a:rPr kumimoji="0" lang="fi-FI" sz="1000" b="0" i="0" u="sng" strike="noStrike" kern="1200" cap="none" spc="0" normalizeH="0" baseline="0" noProof="0" dirty="0">
                <a:ln>
                  <a:noFill/>
                </a:ln>
                <a:solidFill>
                  <a:srgbClr val="049CC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Creative </a:t>
            </a:r>
            <a:r>
              <a:rPr kumimoji="0" lang="fi-FI" sz="1000" b="0" i="0" u="sng" strike="noStrike" kern="1200" cap="none" spc="0" normalizeH="0" baseline="0" noProof="0" dirty="0" err="1">
                <a:ln>
                  <a:noFill/>
                </a:ln>
                <a:solidFill>
                  <a:srgbClr val="049CC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Commons</a:t>
            </a:r>
            <a:r>
              <a:rPr kumimoji="0" lang="fi-FI" sz="1000" b="0" i="0" u="sng" strike="noStrike" kern="1200" cap="none" spc="0" normalizeH="0" baseline="0" noProof="0" dirty="0">
                <a:ln>
                  <a:noFill/>
                </a:ln>
                <a:solidFill>
                  <a:srgbClr val="049CC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Nimeä 4.0 Kansainvälinen -lisenssillä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 Materiaali on saatavilla osoitteessa kielibuusti.fi.</a:t>
            </a:r>
            <a:endParaRPr lang="en-FI" dirty="0"/>
          </a:p>
        </p:txBody>
      </p:sp>
      <p:pic>
        <p:nvPicPr>
          <p:cNvPr id="3" name="Picture 2" descr="CC Nimeä -lisenssin kuvake. Vasemmalla Creative Commons -logo ja oikealla Nimeä-ehdon logo, jossa on ihmishahmo ympyrän sisällä, sekä kirjaimet BY sen alapuolella. Seuraava teksti on esimerkki lisenssileiman tekstistä.">
            <a:extLst>
              <a:ext uri="{FF2B5EF4-FFF2-40B4-BE49-F238E27FC236}">
                <a16:creationId xmlns:a16="http://schemas.microsoft.com/office/drawing/2014/main" id="{E7ACB5D7-1206-4D62-82CF-34C08EC7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28" y="1942259"/>
            <a:ext cx="2863831" cy="10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9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1485463"/>
          </a:xfrm>
        </p:spPr>
        <p:txBody>
          <a:bodyPr>
            <a:normAutofit/>
          </a:bodyPr>
          <a:lstStyle/>
          <a:p>
            <a:r>
              <a:rPr lang="fi-FI" dirty="0"/>
              <a:t>Ota työtakin taskuun vihko, </a:t>
            </a:r>
            <a:br>
              <a:rPr lang="fi-FI" dirty="0"/>
            </a:br>
            <a:r>
              <a:rPr lang="fi-FI" dirty="0"/>
              <a:t>johon keräät työpäivän aikana </a:t>
            </a:r>
            <a:br>
              <a:rPr lang="fi-FI" dirty="0"/>
            </a:br>
            <a:r>
              <a:rPr lang="fi-FI" dirty="0"/>
              <a:t>hyödyllisiä fraaseja 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438FC-8878-44CC-92AB-ED3CC03985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sz="2800" dirty="0"/>
              <a:t>Kuuntele, mitä muut hoitajat puhuvat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Kuuntele, mitä potilaat puhuvat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Kirjoita fraasit muistiin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410878-C90B-41CE-8941-DE5B24FE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85368" y="4578992"/>
            <a:ext cx="4882559" cy="1088572"/>
          </a:xfrm>
          <a:prstGeom prst="wedgeRoundRectCallout">
            <a:avLst>
              <a:gd name="adj1" fmla="val -23070"/>
              <a:gd name="adj2" fmla="val 485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bg2"/>
                </a:solidFill>
              </a:rPr>
              <a:t>Ota fraasit käyttöön! </a:t>
            </a:r>
            <a:endParaRPr lang="fi-FI" sz="2400" dirty="0">
              <a:solidFill>
                <a:schemeClr val="bg2"/>
              </a:solidFill>
            </a:endParaRPr>
          </a:p>
        </p:txBody>
      </p:sp>
      <p:pic>
        <p:nvPicPr>
          <p:cNvPr id="12" name="Picture 11" descr="Kuva taskuun mahtuvasta vihkosta.">
            <a:extLst>
              <a:ext uri="{FF2B5EF4-FFF2-40B4-BE49-F238E27FC236}">
                <a16:creationId xmlns:a16="http://schemas.microsoft.com/office/drawing/2014/main" id="{13147D36-0EA5-4381-8223-476DCC068C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408" y="905202"/>
            <a:ext cx="3297528" cy="439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AA30F8-701B-4126-A836-51B5B2EE0AC7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163712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712577"/>
          </a:xfrm>
        </p:spPr>
        <p:txBody>
          <a:bodyPr>
            <a:normAutofit/>
          </a:bodyPr>
          <a:lstStyle/>
          <a:p>
            <a:r>
              <a:rPr lang="fi-FI" dirty="0"/>
              <a:t>Jatka työskentelyä: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438FC-8878-44CC-92AB-ED3CC039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653" y="1426029"/>
            <a:ext cx="9118606" cy="369724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sz="2800" dirty="0"/>
              <a:t>Käännä fraasit englanniksi </a:t>
            </a:r>
            <a:br>
              <a:rPr lang="fi-FI" sz="2800" dirty="0"/>
            </a:br>
            <a:r>
              <a:rPr lang="fi-FI" sz="2800" dirty="0"/>
              <a:t>tai omalle kielelle</a:t>
            </a:r>
            <a:endParaRPr lang="fi-FI" sz="2200" dirty="0"/>
          </a:p>
          <a:p>
            <a:pPr marL="342900" indent="-342900">
              <a:buFontTx/>
              <a:buChar char="-"/>
            </a:pPr>
            <a:r>
              <a:rPr lang="fi-FI" sz="2800" dirty="0"/>
              <a:t>Pyydä työkaveria auttamaan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Kerää kotona kaikki fraasit </a:t>
            </a:r>
            <a:br>
              <a:rPr lang="fi-FI" sz="2800" dirty="0"/>
            </a:br>
            <a:r>
              <a:rPr lang="fi-FI" sz="2800" dirty="0"/>
              <a:t>isoon vihkoon</a:t>
            </a:r>
          </a:p>
          <a:p>
            <a:pPr marL="1085850" lvl="1" indent="-342900">
              <a:buFontTx/>
              <a:buChar char="-"/>
            </a:pPr>
            <a:r>
              <a:rPr lang="fi-FI" sz="2800" dirty="0"/>
              <a:t>Tee vihkoon teemasivut!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410878-C90B-41CE-8941-DE5B24FEB07F}"/>
              </a:ext>
            </a:extLst>
          </p:cNvPr>
          <p:cNvSpPr/>
          <p:nvPr/>
        </p:nvSpPr>
        <p:spPr>
          <a:xfrm>
            <a:off x="2067653" y="4887685"/>
            <a:ext cx="4882559" cy="1088572"/>
          </a:xfrm>
          <a:prstGeom prst="wedgeRoundRectCallout">
            <a:avLst>
              <a:gd name="adj1" fmla="val -23070"/>
              <a:gd name="adj2" fmla="val 485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bg2"/>
                </a:solidFill>
              </a:rPr>
              <a:t>Ota fraasit käyttöön! </a:t>
            </a:r>
            <a:endParaRPr lang="fi-FI" sz="2400" dirty="0">
              <a:solidFill>
                <a:schemeClr val="bg2"/>
              </a:solidFill>
            </a:endParaRPr>
          </a:p>
        </p:txBody>
      </p:sp>
      <p:pic>
        <p:nvPicPr>
          <p:cNvPr id="4" name="Picture 3" descr="Kuva taskuvihkosta, jossa on opiskelijan kirjoittamia esimerkkejä työssä esiintyvistä sanoista suomeksi ja englanniksi. Esimerkiksi vuodelevossa = bed rest, suunhoito = oral care, avuntarve hygienian hoidossa = need help in hygiene care, vaatteiden valinta = choice of clothes, avuntarve pukeutumisessa = need help getting dressed.">
            <a:extLst>
              <a:ext uri="{FF2B5EF4-FFF2-40B4-BE49-F238E27FC236}">
                <a16:creationId xmlns:a16="http://schemas.microsoft.com/office/drawing/2014/main" id="{B0CE53B6-2BB8-4F24-BA4B-69258E43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12" y="620486"/>
            <a:ext cx="5128856" cy="4811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96732-706A-4848-BFF4-85D9789408DF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21886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658149"/>
          </a:xfrm>
        </p:spPr>
        <p:txBody>
          <a:bodyPr>
            <a:normAutofit/>
          </a:bodyPr>
          <a:lstStyle/>
          <a:p>
            <a:r>
              <a:rPr lang="fi-FI" dirty="0"/>
              <a:t>Ota avuksi ihmiset ympärilläsi: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438FC-8878-44CC-92AB-ED3CC039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653" y="1462312"/>
            <a:ext cx="9623604" cy="366096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sz="2800" dirty="0"/>
              <a:t>Tarkista työkaverilta, miten asia sanotaan ja </a:t>
            </a:r>
            <a:br>
              <a:rPr lang="fi-FI" sz="2800" dirty="0"/>
            </a:br>
            <a:r>
              <a:rPr lang="fi-FI" sz="2800" dirty="0"/>
              <a:t>mitä se tarkoittaa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Pyydä opettajaa tarkistamaan fraasit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Kysy opettajalta, mitä voit sanoa eri tilanteissa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Kysy kavereilta, mitä fraaseja he ovat oppineet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Kerro kavereille, missä tilanteissa käytit fraaseja</a:t>
            </a:r>
            <a:endParaRPr lang="fi-FI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410878-C90B-41CE-8941-DE5B24FEB07F}"/>
              </a:ext>
            </a:extLst>
          </p:cNvPr>
          <p:cNvSpPr/>
          <p:nvPr/>
        </p:nvSpPr>
        <p:spPr>
          <a:xfrm>
            <a:off x="3653132" y="4843875"/>
            <a:ext cx="4882559" cy="1088572"/>
          </a:xfrm>
          <a:prstGeom prst="wedgeRoundRectCallout">
            <a:avLst>
              <a:gd name="adj1" fmla="val -23070"/>
              <a:gd name="adj2" fmla="val 485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bg2"/>
                </a:solidFill>
              </a:rPr>
              <a:t>Ota fraasit käyttöön! </a:t>
            </a:r>
            <a:endParaRPr lang="fi-FI" sz="24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8AC5E-D056-4DDE-86D9-2952AAD1FE13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30420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1"/>
            <a:ext cx="9765118" cy="538406"/>
          </a:xfrm>
        </p:spPr>
        <p:txBody>
          <a:bodyPr>
            <a:normAutofit fontScale="90000"/>
          </a:bodyPr>
          <a:lstStyle/>
          <a:p>
            <a:r>
              <a:rPr lang="fi-FI" dirty="0"/>
              <a:t>Kirjoita vihkoon, mitä sanot / mitä hoitaja sanoo: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D806D-D093-4F5D-809B-6FA1F083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565" y="1327864"/>
            <a:ext cx="4204767" cy="3771727"/>
          </a:xfrm>
          <a:prstGeom prst="wedgeRoundRectCallout">
            <a:avLst>
              <a:gd name="adj1" fmla="val -640"/>
              <a:gd name="adj2" fmla="val 70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/>
              <a:t>Aamulla, kun:</a:t>
            </a:r>
          </a:p>
          <a:p>
            <a:pPr marL="342900" indent="-342900">
              <a:buFontTx/>
              <a:buChar char="-"/>
            </a:pPr>
            <a:r>
              <a:rPr lang="fi-FI" dirty="0"/>
              <a:t>menet huoneeseen</a:t>
            </a:r>
          </a:p>
          <a:p>
            <a:pPr marL="342900" indent="-342900">
              <a:buFontTx/>
              <a:buChar char="-"/>
            </a:pPr>
            <a:r>
              <a:rPr lang="fi-FI" dirty="0"/>
              <a:t>teet aamupesuja</a:t>
            </a:r>
          </a:p>
          <a:p>
            <a:pPr marL="342900" indent="-342900">
              <a:buFontTx/>
              <a:buChar char="-"/>
            </a:pPr>
            <a:r>
              <a:rPr lang="fi-FI" dirty="0"/>
              <a:t>viet aamupalaa</a:t>
            </a:r>
          </a:p>
          <a:p>
            <a:pPr marL="342900" indent="-342900">
              <a:buFontTx/>
              <a:buChar char="-"/>
            </a:pPr>
            <a:r>
              <a:rPr lang="fi-FI" dirty="0"/>
              <a:t>viet lääkkeitä (kuuntele, mitä hoitaja sanoo!)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B3507D-8F28-463A-AA87-01461E09C1BD}"/>
              </a:ext>
            </a:extLst>
          </p:cNvPr>
          <p:cNvSpPr/>
          <p:nvPr/>
        </p:nvSpPr>
        <p:spPr>
          <a:xfrm>
            <a:off x="6008281" y="3990314"/>
            <a:ext cx="3537857" cy="2680378"/>
          </a:xfrm>
          <a:prstGeom prst="wedgeRoundRectCallout">
            <a:avLst>
              <a:gd name="adj1" fmla="val -42987"/>
              <a:gd name="adj2" fmla="val -863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bg2"/>
                </a:solidFill>
              </a:rPr>
              <a:t>Työnjako: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Miten työt jaetaan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Miten kysyt neuvoa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Millaisia ohjeita saat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572508A-E488-4115-89CB-FC77F8600A6C}"/>
              </a:ext>
            </a:extLst>
          </p:cNvPr>
          <p:cNvSpPr/>
          <p:nvPr/>
        </p:nvSpPr>
        <p:spPr>
          <a:xfrm>
            <a:off x="7777210" y="1327864"/>
            <a:ext cx="4055561" cy="2436416"/>
          </a:xfrm>
          <a:prstGeom prst="wedgeRoundRectCallout">
            <a:avLst>
              <a:gd name="adj1" fmla="val 32437"/>
              <a:gd name="adj2" fmla="val 483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bg2"/>
                </a:solidFill>
              </a:rPr>
              <a:t>Kun kirjaat: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Potilaan voinnin arviointi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Päivän tapahtumat ja toimenpiteet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Suunnitelmat 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12306-5A28-45D8-AB58-DB36854E85D2}"/>
              </a:ext>
            </a:extLst>
          </p:cNvPr>
          <p:cNvSpPr txBox="1"/>
          <p:nvPr/>
        </p:nvSpPr>
        <p:spPr>
          <a:xfrm>
            <a:off x="4315784" y="6393693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246597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44A1-3223-4D32-86AC-758139DD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53" y="529932"/>
            <a:ext cx="5470771" cy="917868"/>
          </a:xfrm>
        </p:spPr>
        <p:txBody>
          <a:bodyPr/>
          <a:lstStyle/>
          <a:p>
            <a:r>
              <a:rPr lang="fi-FI" dirty="0"/>
              <a:t>Esimerkkejä 1: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5648C-EE4E-45C7-A1CE-CE6E4183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88" y="2552927"/>
            <a:ext cx="2894012" cy="2552473"/>
          </a:xfrm>
          <a:prstGeom prst="wedgeRoundRectCallout">
            <a:avLst>
              <a:gd name="adj1" fmla="val -47816"/>
              <a:gd name="adj2" fmla="val -705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bg2"/>
                </a:solidFill>
              </a:rPr>
              <a:t>”Hyvää huomenta! Kello on puoli kahdeksan.”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0649CEA-5E71-46EB-9B0C-6B65398D9EC3}"/>
              </a:ext>
            </a:extLst>
          </p:cNvPr>
          <p:cNvSpPr/>
          <p:nvPr/>
        </p:nvSpPr>
        <p:spPr>
          <a:xfrm>
            <a:off x="4341170" y="4735287"/>
            <a:ext cx="3101197" cy="1592782"/>
          </a:xfrm>
          <a:prstGeom prst="wedgeRoundRectCallout">
            <a:avLst>
              <a:gd name="adj1" fmla="val -45257"/>
              <a:gd name="adj2" fmla="val -876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bg2"/>
                </a:solidFill>
              </a:rPr>
              <a:t>”Minä vien teidät vessaan!”</a:t>
            </a:r>
            <a:endParaRPr lang="en-FI" sz="3200" dirty="0">
              <a:solidFill>
                <a:schemeClr val="bg2"/>
              </a:solidFill>
            </a:endParaRPr>
          </a:p>
        </p:txBody>
      </p:sp>
      <p:pic>
        <p:nvPicPr>
          <p:cNvPr id="7" name="Picture 6" descr="Taskuvihko, jossa lukee: vastaanotettu sängyssä (nukkumassa / hereillä) = received in bed (sleeping / awake), aamupesut tehty ja laakkeet annettu valvotusti = morning wash done and medications given under supervision, hän söi kaiken ruoan = she/he ate all the food.">
            <a:extLst>
              <a:ext uri="{FF2B5EF4-FFF2-40B4-BE49-F238E27FC236}">
                <a16:creationId xmlns:a16="http://schemas.microsoft.com/office/drawing/2014/main" id="{D77F4F62-096A-4EEF-AE7E-73C14538C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8" t="31576" r="11125" b="4017"/>
          <a:stretch/>
        </p:blipFill>
        <p:spPr>
          <a:xfrm>
            <a:off x="7442367" y="250735"/>
            <a:ext cx="4244768" cy="474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88E31D-7F59-4D54-B414-0A20199DD65F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226191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0"/>
            <a:ext cx="9765118" cy="560177"/>
          </a:xfrm>
        </p:spPr>
        <p:txBody>
          <a:bodyPr/>
          <a:lstStyle/>
          <a:p>
            <a:r>
              <a:rPr lang="fi-FI" dirty="0"/>
              <a:t>Kirjoita vihkoon, mitä sanot / mitä hoitaja sanoo 1: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D806D-D093-4F5D-809B-6FA1F083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730" y="1448145"/>
            <a:ext cx="4204767" cy="3771727"/>
          </a:xfrm>
          <a:prstGeom prst="wedgeRoundRectCallout">
            <a:avLst>
              <a:gd name="adj1" fmla="val -11254"/>
              <a:gd name="adj2" fmla="val 676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/>
              <a:t>Potilashuoneessa, kun:</a:t>
            </a:r>
          </a:p>
          <a:p>
            <a:pPr marL="342900" indent="-342900">
              <a:buFontTx/>
              <a:buChar char="-"/>
            </a:pPr>
            <a:r>
              <a:rPr lang="fi-FI" dirty="0"/>
              <a:t>mittaat vitaalit </a:t>
            </a:r>
            <a:br>
              <a:rPr lang="fi-FI" dirty="0"/>
            </a:br>
            <a:r>
              <a:rPr lang="fi-FI" dirty="0"/>
              <a:t>(lämpö, RR, pulssi…)</a:t>
            </a:r>
          </a:p>
          <a:p>
            <a:pPr marL="342900" indent="-342900">
              <a:buFontTx/>
              <a:buChar char="-"/>
            </a:pPr>
            <a:r>
              <a:rPr lang="fi-FI" dirty="0"/>
              <a:t>teet toimenpidettä (haavahoito, pistos…)</a:t>
            </a:r>
          </a:p>
          <a:p>
            <a:pPr marL="342900" indent="-342900">
              <a:buFontTx/>
              <a:buChar char="-"/>
            </a:pPr>
            <a:r>
              <a:rPr lang="fi-FI" dirty="0"/>
              <a:t>potilas lähtee sairaalaan tai kotiin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B3507D-8F28-463A-AA87-01461E09C1BD}"/>
              </a:ext>
            </a:extLst>
          </p:cNvPr>
          <p:cNvSpPr/>
          <p:nvPr/>
        </p:nvSpPr>
        <p:spPr>
          <a:xfrm>
            <a:off x="7652657" y="1660244"/>
            <a:ext cx="3276599" cy="2813784"/>
          </a:xfrm>
          <a:prstGeom prst="wedgeRoundRectCallout">
            <a:avLst>
              <a:gd name="adj1" fmla="val -71685"/>
              <a:gd name="adj2" fmla="val 497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bg2"/>
                </a:solidFill>
              </a:rPr>
              <a:t>Muissa tiloissa: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WC:ssä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Suihkussa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Ruokasalissa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Kun viet potilaan ulos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21E2D-140C-4D79-BB9F-F542D5A73EC7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98913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44A1-3223-4D32-86AC-758139DD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53" y="529932"/>
            <a:ext cx="5470771" cy="917868"/>
          </a:xfrm>
        </p:spPr>
        <p:txBody>
          <a:bodyPr/>
          <a:lstStyle/>
          <a:p>
            <a:r>
              <a:rPr lang="fi-FI" dirty="0"/>
              <a:t>Esimerkkejä 2: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F6C8874-3795-49D7-9E3F-FB54AB5C1E27}"/>
              </a:ext>
            </a:extLst>
          </p:cNvPr>
          <p:cNvSpPr/>
          <p:nvPr/>
        </p:nvSpPr>
        <p:spPr>
          <a:xfrm>
            <a:off x="834248" y="2183390"/>
            <a:ext cx="3426299" cy="2093847"/>
          </a:xfrm>
          <a:prstGeom prst="wedgeRoundRectCallout">
            <a:avLst>
              <a:gd name="adj1" fmla="val -43050"/>
              <a:gd name="adj2" fmla="val -7475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>
                <a:solidFill>
                  <a:schemeClr val="bg2"/>
                </a:solidFill>
              </a:rPr>
              <a:t>”Haluatko syödä ruokasalissa?”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90A0016-337D-443C-AC6B-A8D2E93CC666}"/>
              </a:ext>
            </a:extLst>
          </p:cNvPr>
          <p:cNvSpPr/>
          <p:nvPr/>
        </p:nvSpPr>
        <p:spPr>
          <a:xfrm>
            <a:off x="5143699" y="1487735"/>
            <a:ext cx="2210445" cy="1316039"/>
          </a:xfrm>
          <a:prstGeom prst="wedgeRoundRectCallout">
            <a:avLst>
              <a:gd name="adj1" fmla="val -74775"/>
              <a:gd name="adj2" fmla="val -7522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>
                <a:solidFill>
                  <a:schemeClr val="bg2"/>
                </a:solidFill>
              </a:rPr>
              <a:t>”Nukuitko hyvin?”</a:t>
            </a:r>
            <a:endParaRPr lang="en-FI" sz="3200" dirty="0">
              <a:solidFill>
                <a:schemeClr val="bg2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28112CA-4D14-49F4-998A-D7C63832235E}"/>
              </a:ext>
            </a:extLst>
          </p:cNvPr>
          <p:cNvSpPr/>
          <p:nvPr/>
        </p:nvSpPr>
        <p:spPr>
          <a:xfrm>
            <a:off x="5265039" y="2967161"/>
            <a:ext cx="2089105" cy="1741143"/>
          </a:xfrm>
          <a:prstGeom prst="wedgeRoundRectCallout">
            <a:avLst>
              <a:gd name="adj1" fmla="val -78787"/>
              <a:gd name="adj2" fmla="val -553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>
                <a:solidFill>
                  <a:schemeClr val="bg2"/>
                </a:solidFill>
              </a:rPr>
              <a:t>”Otatko lisää?”</a:t>
            </a:r>
            <a:endParaRPr lang="en-FI" sz="3200" dirty="0">
              <a:solidFill>
                <a:schemeClr val="bg2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746F19E-CF59-4C19-BD56-CEC05D7E6767}"/>
              </a:ext>
            </a:extLst>
          </p:cNvPr>
          <p:cNvSpPr/>
          <p:nvPr/>
        </p:nvSpPr>
        <p:spPr>
          <a:xfrm>
            <a:off x="2901613" y="4882762"/>
            <a:ext cx="3962399" cy="1555616"/>
          </a:xfrm>
          <a:prstGeom prst="wedgeRoundRectCallout">
            <a:avLst>
              <a:gd name="adj1" fmla="val -40672"/>
              <a:gd name="adj2" fmla="val -8047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>
                <a:solidFill>
                  <a:schemeClr val="bg2"/>
                </a:solidFill>
              </a:rPr>
              <a:t>”Kävellään yhdessä ruokasaliin!”</a:t>
            </a:r>
            <a:endParaRPr lang="en-FI" sz="3200" dirty="0">
              <a:solidFill>
                <a:schemeClr val="bg2"/>
              </a:solidFill>
            </a:endParaRPr>
          </a:p>
        </p:txBody>
      </p:sp>
      <p:pic>
        <p:nvPicPr>
          <p:cNvPr id="9" name="Picture 8" descr="Taskuvihkoon on liimattu paperi, jossa on aamiaiseen liittyviä lauseita suomeksi ja englanniksi. Esimerkiksi: Mitä haluatte syödä aamupalaksi? = What would you like to eat for breakfast?">
            <a:extLst>
              <a:ext uri="{FF2B5EF4-FFF2-40B4-BE49-F238E27FC236}">
                <a16:creationId xmlns:a16="http://schemas.microsoft.com/office/drawing/2014/main" id="{9746A570-6F60-46D2-8B3D-F7EE2F412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4" r="9407"/>
          <a:stretch/>
        </p:blipFill>
        <p:spPr>
          <a:xfrm>
            <a:off x="7528142" y="664029"/>
            <a:ext cx="4015726" cy="55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2C152-7675-48D8-AA14-9389F65F42D3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321749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9CE6-4FA7-AD48-9EEF-E850DC2D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53" y="539281"/>
            <a:ext cx="9765118" cy="592834"/>
          </a:xfrm>
        </p:spPr>
        <p:txBody>
          <a:bodyPr>
            <a:normAutofit/>
          </a:bodyPr>
          <a:lstStyle/>
          <a:p>
            <a:r>
              <a:rPr lang="fi-FI" dirty="0"/>
              <a:t>Kirjoita vihkoon, mitä sanot / mitä hoitaja sanoo 2:</a:t>
            </a:r>
            <a:endParaRPr lang="en-FI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B3507D-8F28-463A-AA87-01461E09C1BD}"/>
              </a:ext>
            </a:extLst>
          </p:cNvPr>
          <p:cNvSpPr/>
          <p:nvPr/>
        </p:nvSpPr>
        <p:spPr>
          <a:xfrm>
            <a:off x="2067653" y="1420757"/>
            <a:ext cx="4833890" cy="3308912"/>
          </a:xfrm>
          <a:prstGeom prst="wedgeRoundRectCallout">
            <a:avLst>
              <a:gd name="adj1" fmla="val -4536"/>
              <a:gd name="adj2" fmla="val 765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bg2"/>
                </a:solidFill>
              </a:rPr>
              <a:t>Tauolla, kun aiheena on: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Syöminen ja kahvin juominen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Sää ja uutiset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Vapaa-aika ja loma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Perhe ja koti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Työasiat 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D806D-D093-4F5D-809B-6FA1F083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204" y="1420757"/>
            <a:ext cx="4204767" cy="3308912"/>
          </a:xfrm>
          <a:prstGeom prst="wedgeRoundRectCallout">
            <a:avLst>
              <a:gd name="adj1" fmla="val -53971"/>
              <a:gd name="adj2" fmla="val 795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/>
              <a:t>Puhelimessa:</a:t>
            </a:r>
          </a:p>
          <a:p>
            <a:pPr marL="342900" indent="-342900">
              <a:buFontTx/>
              <a:buChar char="-"/>
            </a:pPr>
            <a:r>
              <a:rPr lang="fi-FI" dirty="0"/>
              <a:t>Kun vastaat puhelimeen</a:t>
            </a:r>
          </a:p>
          <a:p>
            <a:pPr marL="342900" indent="-342900">
              <a:buFontTx/>
              <a:buChar char="-"/>
            </a:pPr>
            <a:r>
              <a:rPr lang="fi-FI" dirty="0"/>
              <a:t>Kun soitat itse jonnekin</a:t>
            </a:r>
          </a:p>
          <a:p>
            <a:pPr marL="342900" indent="-342900">
              <a:buFontTx/>
              <a:buChar char="-"/>
            </a:pPr>
            <a:r>
              <a:rPr lang="fi-FI" dirty="0"/>
              <a:t>Tavallisia fraaseja puhelun aikana</a:t>
            </a:r>
          </a:p>
          <a:p>
            <a:pPr marL="342900" indent="-342900">
              <a:buFontTx/>
              <a:buChar char="-"/>
            </a:pPr>
            <a:r>
              <a:rPr lang="fi-FI" dirty="0"/>
              <a:t>Kun lopetat puhelun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E48D9-205E-489F-8DFF-9ED5A96DF2C1}"/>
              </a:ext>
            </a:extLst>
          </p:cNvPr>
          <p:cNvSpPr txBox="1"/>
          <p:nvPr/>
        </p:nvSpPr>
        <p:spPr>
          <a:xfrm>
            <a:off x="5205098" y="6457219"/>
            <a:ext cx="1778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</a:schemeClr>
                </a:solidFill>
              </a:rPr>
              <a:t>©Hanna Aho 2023</a:t>
            </a:r>
          </a:p>
        </p:txBody>
      </p:sp>
    </p:spTree>
    <p:extLst>
      <p:ext uri="{BB962C8B-B14F-4D97-AF65-F5344CB8AC3E}">
        <p14:creationId xmlns:p14="http://schemas.microsoft.com/office/powerpoint/2010/main" val="283986565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a_webmaster">
  <a:themeElements>
    <a:clrScheme name="Metropolia_Webmaster">
      <a:dk1>
        <a:srgbClr val="FFFFFF"/>
      </a:dk1>
      <a:lt1>
        <a:srgbClr val="FFFFFF"/>
      </a:lt1>
      <a:dk2>
        <a:srgbClr val="53565A"/>
      </a:dk2>
      <a:lt2>
        <a:srgbClr val="53565A"/>
      </a:lt2>
      <a:accent1>
        <a:srgbClr val="FF5000"/>
      </a:accent1>
      <a:accent2>
        <a:srgbClr val="C2D500"/>
      </a:accent2>
      <a:accent3>
        <a:srgbClr val="00A0E1"/>
      </a:accent3>
      <a:accent4>
        <a:srgbClr val="E6007D"/>
      </a:accent4>
      <a:accent5>
        <a:srgbClr val="FFF000"/>
      </a:accent5>
      <a:accent6>
        <a:srgbClr val="FFFFFF"/>
      </a:accent6>
      <a:hlink>
        <a:srgbClr val="FF5000"/>
      </a:hlink>
      <a:folHlink>
        <a:srgbClr val="BC3A00"/>
      </a:folHlink>
    </a:clrScheme>
    <a:fontScheme name="Metropolia_web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a_webmaster" id="{7DFEECA5-34E7-448C-A69F-A5C7C4BC6E26}" vid="{6215BFD2-5639-4190-BB06-075BFEFC50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e833165-9067-4b58-bf61-d53709995f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2FAF68DC38C46914BB7C2F8D326E2" ma:contentTypeVersion="15" ma:contentTypeDescription="Create a new document." ma:contentTypeScope="" ma:versionID="f0b1f99c12825567cdd8a4ccf63974ed">
  <xsd:schema xmlns:xsd="http://www.w3.org/2001/XMLSchema" xmlns:xs="http://www.w3.org/2001/XMLSchema" xmlns:p="http://schemas.microsoft.com/office/2006/metadata/properties" xmlns:ns3="8e833165-9067-4b58-bf61-d53709995f02" xmlns:ns4="d4741e99-afca-4e0c-a0a1-27c4e10cde70" targetNamespace="http://schemas.microsoft.com/office/2006/metadata/properties" ma:root="true" ma:fieldsID="6f4e44097a9ed74918bfc56a9678dbb6" ns3:_="" ns4:_="">
    <xsd:import namespace="8e833165-9067-4b58-bf61-d53709995f02"/>
    <xsd:import namespace="d4741e99-afca-4e0c-a0a1-27c4e10cde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33165-9067-4b58-bf61-d53709995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41e99-afca-4e0c-a0a1-27c4e10c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F90D8-574D-4CEA-BFA5-E1A07A9F1700}">
  <ds:schemaRefs>
    <ds:schemaRef ds:uri="d4741e99-afca-4e0c-a0a1-27c4e10cde7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8e833165-9067-4b58-bf61-d53709995f0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E2BB8D-3ACA-40F8-B5E4-BEE8EC651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FEE44-5E85-4021-94EF-43C188E2D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33165-9067-4b58-bf61-d53709995f02"/>
    <ds:schemaRef ds:uri="d4741e99-afca-4e0c-a0a1-27c4e10cd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Metropolia_webmaster</Template>
  <TotalTime>49718</TotalTime>
  <Words>519</Words>
  <Application>Microsoft Office PowerPoint</Application>
  <PresentationFormat>Custom</PresentationFormat>
  <Paragraphs>115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Metropolia_webmaster</vt:lpstr>
      <vt:lpstr>Opi suomea taskuvihkon avulla – kerää oma fraasipankki!</vt:lpstr>
      <vt:lpstr>Ota työtakin taskuun vihko,  johon keräät työpäivän aikana  hyödyllisiä fraaseja </vt:lpstr>
      <vt:lpstr>Jatka työskentelyä:</vt:lpstr>
      <vt:lpstr>Ota avuksi ihmiset ympärilläsi:</vt:lpstr>
      <vt:lpstr>Kirjoita vihkoon, mitä sanot / mitä hoitaja sanoo:</vt:lpstr>
      <vt:lpstr>Esimerkkejä 1:</vt:lpstr>
      <vt:lpstr>Kirjoita vihkoon, mitä sanot / mitä hoitaja sanoo 1:</vt:lpstr>
      <vt:lpstr>Esimerkkejä 2:</vt:lpstr>
      <vt:lpstr>Kirjoita vihkoon, mitä sanot / mitä hoitaja sanoo 2:</vt:lpstr>
      <vt:lpstr>Kirjoita vihkoon, mitä sanot / mitä hoitaja sanoo 3:</vt:lpstr>
      <vt:lpstr>Kirjoita vihkoon, mitä sanot / mitä hoitaja sanoo 4:</vt:lpstr>
      <vt:lpstr>Missä muissa tilanteissa tarvitset suomea?</vt:lpstr>
      <vt:lpstr>©2023 Hanna Aho, Metropolia AMK Taskuvihko-materiaali, maaliskuu 2023 on lisensoitu Creative Commons Nimeä 4.0 Kansainvälinen -lisenssillä. Materiaali on saatavilla osoitteessa kielibuusti.fi.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Metropolia powerpoint-pohja</dc:title>
  <dc:subject/>
  <dc:creator>Hanna Aho</dc:creator>
  <cp:keywords/>
  <dc:description/>
  <cp:lastModifiedBy>Hanna Aho</cp:lastModifiedBy>
  <cp:revision>338</cp:revision>
  <dcterms:created xsi:type="dcterms:W3CDTF">2020-04-15T13:26:18Z</dcterms:created>
  <dcterms:modified xsi:type="dcterms:W3CDTF">2023-03-15T07:21:05Z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0x010100E772FAF68DC38C46914BB7C2F8D326E2</vt:lpwstr>
  </property>
</Properties>
</file>